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60" r:id="rId6"/>
    <p:sldId id="264" r:id="rId7"/>
    <p:sldId id="265" r:id="rId8"/>
    <p:sldId id="262" r:id="rId9"/>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mila Cipriano Lobo Mendes" initials="CCLM" lastIdx="1" clrIdx="0">
    <p:extLst>
      <p:ext uri="{19B8F6BF-5375-455C-9EA6-DF929625EA0E}">
        <p15:presenceInfo xmlns:p15="http://schemas.microsoft.com/office/powerpoint/2012/main" userId="2762718620272e46" providerId="Windows Live"/>
      </p:ext>
    </p:extLst>
  </p:cmAuthor>
  <p:cmAuthor id="2" name="Jéssica Rodrigues Pinheiro" initials="JRP" lastIdx="1" clrIdx="1">
    <p:extLst>
      <p:ext uri="{19B8F6BF-5375-455C-9EA6-DF929625EA0E}">
        <p15:presenceInfo xmlns:p15="http://schemas.microsoft.com/office/powerpoint/2012/main" userId="da4830af97ba8d2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CBAD"/>
    <a:srgbClr val="E9EBF5"/>
    <a:srgbClr val="FCEBE0"/>
    <a:srgbClr val="DAE3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Estilo Escuro 2 - Ênfase 1/Ênfas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6" d="100"/>
          <a:sy n="66" d="100"/>
        </p:scale>
        <p:origin x="335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pt-BR"/>
              <a:t>Clique para editar o título Mestre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6D02B6C4-9062-4E36-98C3-3FDEF84516C2}" type="datetimeFigureOut">
              <a:rPr lang="pt-BR" smtClean="0"/>
              <a:t>05/07/2021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F31BA35-A467-4586-9908-4AA066B2191A}" type="slidenum">
              <a:rPr lang="pt-BR" smtClean="0"/>
              <a:t>‹nº›</a:t>
            </a:fld>
            <a:endParaRPr lang="pt-BR"/>
          </a:p>
        </p:txBody>
      </p:sp>
    </p:spTree>
    <p:extLst>
      <p:ext uri="{BB962C8B-B14F-4D97-AF65-F5344CB8AC3E}">
        <p14:creationId xmlns:p14="http://schemas.microsoft.com/office/powerpoint/2010/main" val="373125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6D02B6C4-9062-4E36-98C3-3FDEF84516C2}" type="datetimeFigureOut">
              <a:rPr lang="pt-BR" smtClean="0"/>
              <a:t>05/07/2021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F31BA35-A467-4586-9908-4AA066B2191A}" type="slidenum">
              <a:rPr lang="pt-BR" smtClean="0"/>
              <a:t>‹nº›</a:t>
            </a:fld>
            <a:endParaRPr lang="pt-BR"/>
          </a:p>
        </p:txBody>
      </p:sp>
    </p:spTree>
    <p:extLst>
      <p:ext uri="{BB962C8B-B14F-4D97-AF65-F5344CB8AC3E}">
        <p14:creationId xmlns:p14="http://schemas.microsoft.com/office/powerpoint/2010/main" val="2227998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6D02B6C4-9062-4E36-98C3-3FDEF84516C2}" type="datetimeFigureOut">
              <a:rPr lang="pt-BR" smtClean="0"/>
              <a:t>05/07/2021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F31BA35-A467-4586-9908-4AA066B2191A}" type="slidenum">
              <a:rPr lang="pt-BR" smtClean="0"/>
              <a:t>‹nº›</a:t>
            </a:fld>
            <a:endParaRPr lang="pt-BR"/>
          </a:p>
        </p:txBody>
      </p:sp>
    </p:spTree>
    <p:extLst>
      <p:ext uri="{BB962C8B-B14F-4D97-AF65-F5344CB8AC3E}">
        <p14:creationId xmlns:p14="http://schemas.microsoft.com/office/powerpoint/2010/main" val="3021319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6D02B6C4-9062-4E36-98C3-3FDEF84516C2}" type="datetimeFigureOut">
              <a:rPr lang="pt-BR" smtClean="0"/>
              <a:t>05/07/2021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F31BA35-A467-4586-9908-4AA066B2191A}" type="slidenum">
              <a:rPr lang="pt-BR" smtClean="0"/>
              <a:t>‹nº›</a:t>
            </a:fld>
            <a:endParaRPr lang="pt-BR"/>
          </a:p>
        </p:txBody>
      </p:sp>
    </p:spTree>
    <p:extLst>
      <p:ext uri="{BB962C8B-B14F-4D97-AF65-F5344CB8AC3E}">
        <p14:creationId xmlns:p14="http://schemas.microsoft.com/office/powerpoint/2010/main" val="4057615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pt-BR"/>
              <a:t>Clique para editar o título Mestre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6D02B6C4-9062-4E36-98C3-3FDEF84516C2}" type="datetimeFigureOut">
              <a:rPr lang="pt-BR" smtClean="0"/>
              <a:t>05/07/2021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F31BA35-A467-4586-9908-4AA066B2191A}" type="slidenum">
              <a:rPr lang="pt-BR" smtClean="0"/>
              <a:t>‹nº›</a:t>
            </a:fld>
            <a:endParaRPr lang="pt-BR"/>
          </a:p>
        </p:txBody>
      </p:sp>
    </p:spTree>
    <p:extLst>
      <p:ext uri="{BB962C8B-B14F-4D97-AF65-F5344CB8AC3E}">
        <p14:creationId xmlns:p14="http://schemas.microsoft.com/office/powerpoint/2010/main" val="3228866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6D02B6C4-9062-4E36-98C3-3FDEF84516C2}" type="datetimeFigureOut">
              <a:rPr lang="pt-BR" smtClean="0"/>
              <a:t>05/07/2021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AF31BA35-A467-4586-9908-4AA066B2191A}" type="slidenum">
              <a:rPr lang="pt-BR" smtClean="0"/>
              <a:t>‹nº›</a:t>
            </a:fld>
            <a:endParaRPr lang="pt-BR"/>
          </a:p>
        </p:txBody>
      </p:sp>
    </p:spTree>
    <p:extLst>
      <p:ext uri="{BB962C8B-B14F-4D97-AF65-F5344CB8AC3E}">
        <p14:creationId xmlns:p14="http://schemas.microsoft.com/office/powerpoint/2010/main" val="521064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4" name="Content Placeholder 3"/>
          <p:cNvSpPr>
            <a:spLocks noGrp="1"/>
          </p:cNvSpPr>
          <p:nvPr>
            <p:ph sz="half" idx="2"/>
          </p:nvPr>
        </p:nvSpPr>
        <p:spPr>
          <a:xfrm>
            <a:off x="472381" y="4453467"/>
            <a:ext cx="2901255" cy="6550379"/>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6" name="Content Placeholder 5"/>
          <p:cNvSpPr>
            <a:spLocks noGrp="1"/>
          </p:cNvSpPr>
          <p:nvPr>
            <p:ph sz="quarter" idx="4"/>
          </p:nvPr>
        </p:nvSpPr>
        <p:spPr>
          <a:xfrm>
            <a:off x="3471863" y="4453467"/>
            <a:ext cx="2915543" cy="6550379"/>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6D02B6C4-9062-4E36-98C3-3FDEF84516C2}" type="datetimeFigureOut">
              <a:rPr lang="pt-BR" smtClean="0"/>
              <a:t>05/07/2021</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AF31BA35-A467-4586-9908-4AA066B2191A}" type="slidenum">
              <a:rPr lang="pt-BR" smtClean="0"/>
              <a:t>‹nº›</a:t>
            </a:fld>
            <a:endParaRPr lang="pt-BR"/>
          </a:p>
        </p:txBody>
      </p:sp>
    </p:spTree>
    <p:extLst>
      <p:ext uri="{BB962C8B-B14F-4D97-AF65-F5344CB8AC3E}">
        <p14:creationId xmlns:p14="http://schemas.microsoft.com/office/powerpoint/2010/main" val="2361602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6D02B6C4-9062-4E36-98C3-3FDEF84516C2}" type="datetimeFigureOut">
              <a:rPr lang="pt-BR" smtClean="0"/>
              <a:t>05/07/2021</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AF31BA35-A467-4586-9908-4AA066B2191A}" type="slidenum">
              <a:rPr lang="pt-BR" smtClean="0"/>
              <a:t>‹nº›</a:t>
            </a:fld>
            <a:endParaRPr lang="pt-BR"/>
          </a:p>
        </p:txBody>
      </p:sp>
    </p:spTree>
    <p:extLst>
      <p:ext uri="{BB962C8B-B14F-4D97-AF65-F5344CB8AC3E}">
        <p14:creationId xmlns:p14="http://schemas.microsoft.com/office/powerpoint/2010/main" val="2720502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02B6C4-9062-4E36-98C3-3FDEF84516C2}" type="datetimeFigureOut">
              <a:rPr lang="pt-BR" smtClean="0"/>
              <a:t>05/07/2021</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AF31BA35-A467-4586-9908-4AA066B2191A}" type="slidenum">
              <a:rPr lang="pt-BR" smtClean="0"/>
              <a:t>‹nº›</a:t>
            </a:fld>
            <a:endParaRPr lang="pt-BR"/>
          </a:p>
        </p:txBody>
      </p:sp>
    </p:spTree>
    <p:extLst>
      <p:ext uri="{BB962C8B-B14F-4D97-AF65-F5344CB8AC3E}">
        <p14:creationId xmlns:p14="http://schemas.microsoft.com/office/powerpoint/2010/main" val="2977843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pt-BR"/>
              <a:t>Clique para editar o título Mestre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6D02B6C4-9062-4E36-98C3-3FDEF84516C2}" type="datetimeFigureOut">
              <a:rPr lang="pt-BR" smtClean="0"/>
              <a:t>05/07/2021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AF31BA35-A467-4586-9908-4AA066B2191A}" type="slidenum">
              <a:rPr lang="pt-BR" smtClean="0"/>
              <a:t>‹nº›</a:t>
            </a:fld>
            <a:endParaRPr lang="pt-BR"/>
          </a:p>
        </p:txBody>
      </p:sp>
    </p:spTree>
    <p:extLst>
      <p:ext uri="{BB962C8B-B14F-4D97-AF65-F5344CB8AC3E}">
        <p14:creationId xmlns:p14="http://schemas.microsoft.com/office/powerpoint/2010/main" val="2182413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BR"/>
              <a:t>Clique no ícone para adicionar uma imagem</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6D02B6C4-9062-4E36-98C3-3FDEF84516C2}" type="datetimeFigureOut">
              <a:rPr lang="pt-BR" smtClean="0"/>
              <a:t>05/07/2021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AF31BA35-A467-4586-9908-4AA066B2191A}" type="slidenum">
              <a:rPr lang="pt-BR" smtClean="0"/>
              <a:t>‹nº›</a:t>
            </a:fld>
            <a:endParaRPr lang="pt-BR"/>
          </a:p>
        </p:txBody>
      </p:sp>
    </p:spTree>
    <p:extLst>
      <p:ext uri="{BB962C8B-B14F-4D97-AF65-F5344CB8AC3E}">
        <p14:creationId xmlns:p14="http://schemas.microsoft.com/office/powerpoint/2010/main" val="1619012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6D02B6C4-9062-4E36-98C3-3FDEF84516C2}" type="datetimeFigureOut">
              <a:rPr lang="pt-BR" smtClean="0"/>
              <a:t>05/07/2021</a:t>
            </a:fld>
            <a:endParaRPr lang="pt-BR"/>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AF31BA35-A467-4586-9908-4AA066B2191A}" type="slidenum">
              <a:rPr lang="pt-BR" smtClean="0"/>
              <a:t>‹nº›</a:t>
            </a:fld>
            <a:endParaRPr lang="pt-BR"/>
          </a:p>
        </p:txBody>
      </p:sp>
    </p:spTree>
    <p:extLst>
      <p:ext uri="{BB962C8B-B14F-4D97-AF65-F5344CB8AC3E}">
        <p14:creationId xmlns:p14="http://schemas.microsoft.com/office/powerpoint/2010/main" val="3139979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svg"/><Relationship Id="rId7"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8.sv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mailto:%20contato@carbomil.com.br"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7.sv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2.png"/><Relationship Id="rId2" Type="http://schemas.openxmlformats.org/officeDocument/2006/relationships/hyperlink" Target="mailto:dpo@farmarin.com.br" TargetMode="External"/><Relationship Id="rId1" Type="http://schemas.openxmlformats.org/officeDocument/2006/relationships/slideLayout" Target="../slideLayouts/slideLayout2.xml"/><Relationship Id="rId6" Type="http://schemas.openxmlformats.org/officeDocument/2006/relationships/image" Target="../media/image20.svg"/><Relationship Id="rId5" Type="http://schemas.openxmlformats.org/officeDocument/2006/relationships/image" Target="../media/image16.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id="{A5BC1230-7BB3-47B8-87ED-F68BBD3377E4}"/>
              </a:ext>
            </a:extLst>
          </p:cNvPr>
          <p:cNvSpPr txBox="1"/>
          <p:nvPr/>
        </p:nvSpPr>
        <p:spPr>
          <a:xfrm>
            <a:off x="201583" y="330783"/>
            <a:ext cx="6795790" cy="630942"/>
          </a:xfrm>
          <a:prstGeom prst="rect">
            <a:avLst/>
          </a:prstGeom>
          <a:noFill/>
        </p:spPr>
        <p:txBody>
          <a:bodyPr wrap="square" rtlCol="0">
            <a:spAutoFit/>
          </a:bodyPr>
          <a:lstStyle/>
          <a:p>
            <a:r>
              <a:rPr lang="pt-BR" sz="3500" dirty="0">
                <a:solidFill>
                  <a:srgbClr val="C00000"/>
                </a:solidFill>
                <a:effectLst>
                  <a:outerShdw dist="50800" dir="5400000" algn="ctr" rotWithShape="0">
                    <a:schemeClr val="accent1">
                      <a:lumMod val="40000"/>
                      <a:lumOff val="60000"/>
                    </a:schemeClr>
                  </a:outerShdw>
                </a:effectLst>
                <a:latin typeface="Montserrat SemiBold" panose="00000700000000000000" pitchFamily="2" charset="0"/>
              </a:rPr>
              <a:t>Política de Privacidade </a:t>
            </a:r>
          </a:p>
        </p:txBody>
      </p:sp>
      <p:sp>
        <p:nvSpPr>
          <p:cNvPr id="6" name="Retângulo 5">
            <a:extLst>
              <a:ext uri="{FF2B5EF4-FFF2-40B4-BE49-F238E27FC236}">
                <a16:creationId xmlns:a16="http://schemas.microsoft.com/office/drawing/2014/main" id="{04CFD26B-20D6-4735-A20F-6F24A23FDC48}"/>
              </a:ext>
            </a:extLst>
          </p:cNvPr>
          <p:cNvSpPr/>
          <p:nvPr/>
        </p:nvSpPr>
        <p:spPr>
          <a:xfrm rot="16200000">
            <a:off x="3188121" y="-472454"/>
            <a:ext cx="97504" cy="139003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CaixaDeTexto 6">
            <a:extLst>
              <a:ext uri="{FF2B5EF4-FFF2-40B4-BE49-F238E27FC236}">
                <a16:creationId xmlns:a16="http://schemas.microsoft.com/office/drawing/2014/main" id="{5034327D-673F-4CB9-ADE9-2E48FC62B7E6}"/>
              </a:ext>
            </a:extLst>
          </p:cNvPr>
          <p:cNvSpPr txBox="1"/>
          <p:nvPr/>
        </p:nvSpPr>
        <p:spPr>
          <a:xfrm>
            <a:off x="2446819" y="890472"/>
            <a:ext cx="2046933" cy="489365"/>
          </a:xfrm>
          <a:prstGeom prst="rect">
            <a:avLst/>
          </a:prstGeom>
          <a:noFill/>
        </p:spPr>
        <p:txBody>
          <a:bodyPr wrap="square" rtlCol="0">
            <a:spAutoFit/>
          </a:bodyPr>
          <a:lstStyle/>
          <a:p>
            <a:pPr>
              <a:lnSpc>
                <a:spcPct val="114000"/>
              </a:lnSpc>
            </a:pPr>
            <a:r>
              <a:rPr lang="pt-BR" sz="2400" dirty="0">
                <a:solidFill>
                  <a:srgbClr val="C00000"/>
                </a:solidFill>
                <a:effectLst>
                  <a:outerShdw dist="50800" dir="5400000" algn="ctr" rotWithShape="0">
                    <a:schemeClr val="accent1">
                      <a:lumMod val="40000"/>
                      <a:lumOff val="60000"/>
                    </a:schemeClr>
                  </a:outerShdw>
                </a:effectLst>
                <a:latin typeface="Montserrat SemiBold" panose="00000700000000000000" pitchFamily="2" charset="0"/>
              </a:rPr>
              <a:t>FARMARIN</a:t>
            </a:r>
          </a:p>
        </p:txBody>
      </p:sp>
      <p:sp>
        <p:nvSpPr>
          <p:cNvPr id="8" name="CaixaDeTexto 7">
            <a:extLst>
              <a:ext uri="{FF2B5EF4-FFF2-40B4-BE49-F238E27FC236}">
                <a16:creationId xmlns:a16="http://schemas.microsoft.com/office/drawing/2014/main" id="{FC27FFC9-F01E-4569-8DFB-9A881631BFEC}"/>
              </a:ext>
            </a:extLst>
          </p:cNvPr>
          <p:cNvSpPr txBox="1"/>
          <p:nvPr/>
        </p:nvSpPr>
        <p:spPr>
          <a:xfrm>
            <a:off x="419548" y="1561344"/>
            <a:ext cx="6083950" cy="1153008"/>
          </a:xfrm>
          <a:prstGeom prst="rect">
            <a:avLst/>
          </a:prstGeom>
          <a:noFill/>
        </p:spPr>
        <p:txBody>
          <a:bodyPr wrap="square" rtlCol="0">
            <a:spAutoFit/>
          </a:bodyPr>
          <a:lstStyle/>
          <a:p>
            <a:pPr algn="just">
              <a:lnSpc>
                <a:spcPct val="107000"/>
              </a:lnSpc>
              <a:spcAft>
                <a:spcPts val="800"/>
              </a:spcAft>
            </a:pPr>
            <a:r>
              <a:rPr lang="pt-BR" sz="1300" dirty="0">
                <a:effectLst/>
                <a:ea typeface="Calibri" panose="020F0502020204030204" pitchFamily="34" charset="0"/>
                <a:cs typeface="Gisha" panose="020B0604020202020204" pitchFamily="34" charset="-79"/>
              </a:rPr>
              <a:t>Nós da </a:t>
            </a:r>
            <a:r>
              <a:rPr lang="pt-BR" sz="1300" b="1" dirty="0">
                <a:solidFill>
                  <a:srgbClr val="C00000"/>
                </a:solidFill>
                <a:effectLst/>
                <a:ea typeface="Calibri" panose="020F0502020204030204" pitchFamily="34" charset="0"/>
                <a:cs typeface="Gisha" panose="020B0604020202020204" pitchFamily="34" charset="-79"/>
              </a:rPr>
              <a:t>FARMARIN (“Nós”, “Empresa”)</a:t>
            </a:r>
            <a:r>
              <a:rPr lang="pt-BR" sz="1300" dirty="0">
                <a:solidFill>
                  <a:srgbClr val="C00000"/>
                </a:solidFill>
                <a:effectLst/>
                <a:ea typeface="Calibri" panose="020F0502020204030204" pitchFamily="34" charset="0"/>
                <a:cs typeface="Gisha" panose="020B0604020202020204" pitchFamily="34" charset="-79"/>
              </a:rPr>
              <a:t>, </a:t>
            </a:r>
            <a:r>
              <a:rPr lang="pt-BR" sz="1300" dirty="0">
                <a:effectLst/>
                <a:ea typeface="Calibri" panose="020F0502020204030204" pitchFamily="34" charset="0"/>
                <a:cs typeface="Gisha" panose="020B0604020202020204" pitchFamily="34" charset="-79"/>
              </a:rPr>
              <a:t>inscrita no CNPJ/ME sob o nº 58</a:t>
            </a:r>
            <a:r>
              <a:rPr lang="pt-BR" sz="1300" dirty="0">
                <a:effectLst/>
                <a:latin typeface="Calibri" panose="020F0502020204030204" pitchFamily="34" charset="0"/>
                <a:ea typeface="Calibri" panose="020F0502020204030204" pitchFamily="34" charset="0"/>
              </a:rPr>
              <a:t>.635.830/0001-75</a:t>
            </a:r>
            <a:r>
              <a:rPr lang="pt-BR" sz="1300" dirty="0">
                <a:effectLst/>
                <a:ea typeface="Calibri" panose="020F0502020204030204" pitchFamily="34" charset="0"/>
                <a:cs typeface="Gisha" panose="020B0604020202020204" pitchFamily="34" charset="-79"/>
              </a:rPr>
              <a:t> e com sede na Rua Pedro de Toledo, nº 600, Jardim Santa Lídia, CEP nº 07.140-000, na Cidade de Guarulhos, Estado de São Paulo, somos um Grupo que se destaca na produção de </a:t>
            </a:r>
            <a:r>
              <a:rPr lang="pt-BR" sz="1300" dirty="0"/>
              <a:t>Concentrados </a:t>
            </a:r>
            <a:r>
              <a:rPr lang="pt-BR" sz="1300" dirty="0" err="1"/>
              <a:t>Polieletrolíticos</a:t>
            </a:r>
            <a:r>
              <a:rPr lang="pt-BR" sz="1300" dirty="0"/>
              <a:t> para Hemodiálise – CPHD no mercado nacional. </a:t>
            </a:r>
            <a:endParaRPr lang="pt-BR" sz="1300" dirty="0">
              <a:effectLst/>
              <a:ea typeface="Calibri" panose="020F0502020204030204" pitchFamily="34" charset="0"/>
              <a:cs typeface="Gisha" panose="020B0604020202020204" pitchFamily="34" charset="-79"/>
            </a:endParaRPr>
          </a:p>
        </p:txBody>
      </p:sp>
      <p:sp>
        <p:nvSpPr>
          <p:cNvPr id="9" name="CaixaDeTexto 8">
            <a:extLst>
              <a:ext uri="{FF2B5EF4-FFF2-40B4-BE49-F238E27FC236}">
                <a16:creationId xmlns:a16="http://schemas.microsoft.com/office/drawing/2014/main" id="{7A34CF7E-5098-4E3B-8D0B-1728FF26C43B}"/>
              </a:ext>
            </a:extLst>
          </p:cNvPr>
          <p:cNvSpPr txBox="1"/>
          <p:nvPr/>
        </p:nvSpPr>
        <p:spPr>
          <a:xfrm>
            <a:off x="201583" y="3169393"/>
            <a:ext cx="1746403" cy="830997"/>
          </a:xfrm>
          <a:prstGeom prst="rect">
            <a:avLst/>
          </a:prstGeom>
          <a:noFill/>
        </p:spPr>
        <p:txBody>
          <a:bodyPr wrap="square" rtlCol="0">
            <a:spAutoFit/>
          </a:bodyPr>
          <a:lstStyle/>
          <a:p>
            <a:pPr algn="ctr"/>
            <a:r>
              <a:rPr lang="pt-BR" sz="2400" dirty="0">
                <a:solidFill>
                  <a:srgbClr val="002060"/>
                </a:solidFill>
                <a:latin typeface="Modern Love Grunge" panose="04070805081005020601" pitchFamily="82" charset="0"/>
              </a:rPr>
              <a:t>O que nós oferecemos</a:t>
            </a:r>
          </a:p>
        </p:txBody>
      </p:sp>
      <p:sp>
        <p:nvSpPr>
          <p:cNvPr id="12" name="CaixaDeTexto 11">
            <a:extLst>
              <a:ext uri="{FF2B5EF4-FFF2-40B4-BE49-F238E27FC236}">
                <a16:creationId xmlns:a16="http://schemas.microsoft.com/office/drawing/2014/main" id="{0DF8514E-06E4-463D-8577-C693D4062C62}"/>
              </a:ext>
            </a:extLst>
          </p:cNvPr>
          <p:cNvSpPr txBox="1"/>
          <p:nvPr/>
        </p:nvSpPr>
        <p:spPr>
          <a:xfrm>
            <a:off x="2741132" y="2570404"/>
            <a:ext cx="3744130" cy="1492716"/>
          </a:xfrm>
          <a:prstGeom prst="rect">
            <a:avLst/>
          </a:prstGeom>
          <a:noFill/>
        </p:spPr>
        <p:txBody>
          <a:bodyPr wrap="square" rtlCol="0">
            <a:spAutoFit/>
          </a:bodyPr>
          <a:lstStyle/>
          <a:p>
            <a:pPr algn="just"/>
            <a:r>
              <a:rPr lang="pt-BR" sz="1300" dirty="0"/>
              <a:t>Contamos com um grande portfólio de produtos da linha farmacêutica que inclui medicamentos injetáveis e orais como: Oncológicos, Anticoagulantes, Anti-inflamatórios, dentre outros.</a:t>
            </a:r>
          </a:p>
          <a:p>
            <a:pPr algn="just"/>
            <a:r>
              <a:rPr lang="pt-BR" sz="1300" dirty="0"/>
              <a:t>Também investimos em novos produtos para atender à área hospitalar no país.</a:t>
            </a:r>
          </a:p>
          <a:p>
            <a:pPr algn="just"/>
            <a:endParaRPr lang="pt-BR" sz="1300" dirty="0"/>
          </a:p>
        </p:txBody>
      </p:sp>
      <p:grpSp>
        <p:nvGrpSpPr>
          <p:cNvPr id="15" name="Agrupar 14">
            <a:extLst>
              <a:ext uri="{FF2B5EF4-FFF2-40B4-BE49-F238E27FC236}">
                <a16:creationId xmlns:a16="http://schemas.microsoft.com/office/drawing/2014/main" id="{5A6E6074-1B1D-4143-85F1-E1373647BCEF}"/>
              </a:ext>
            </a:extLst>
          </p:cNvPr>
          <p:cNvGrpSpPr/>
          <p:nvPr/>
        </p:nvGrpSpPr>
        <p:grpSpPr>
          <a:xfrm>
            <a:off x="561184" y="4870784"/>
            <a:ext cx="5847132" cy="1132183"/>
            <a:chOff x="677765" y="4578561"/>
            <a:chExt cx="5847132" cy="1132183"/>
          </a:xfrm>
        </p:grpSpPr>
        <p:sp>
          <p:nvSpPr>
            <p:cNvPr id="2" name="Retângulo: Cantos Arredondados 1">
              <a:extLst>
                <a:ext uri="{FF2B5EF4-FFF2-40B4-BE49-F238E27FC236}">
                  <a16:creationId xmlns:a16="http://schemas.microsoft.com/office/drawing/2014/main" id="{544544F3-31E6-4251-B7DF-3881EA47F7D2}"/>
                </a:ext>
              </a:extLst>
            </p:cNvPr>
            <p:cNvSpPr/>
            <p:nvPr/>
          </p:nvSpPr>
          <p:spPr>
            <a:xfrm>
              <a:off x="677765" y="4675303"/>
              <a:ext cx="5792704" cy="1035441"/>
            </a:xfrm>
            <a:prstGeom prst="roundRect">
              <a:avLst/>
            </a:prstGeom>
            <a:solidFill>
              <a:srgbClr val="F8C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Retângulo: Cantos Arredondados 12">
              <a:extLst>
                <a:ext uri="{FF2B5EF4-FFF2-40B4-BE49-F238E27FC236}">
                  <a16:creationId xmlns:a16="http://schemas.microsoft.com/office/drawing/2014/main" id="{E6CC683F-5AC9-4502-8F4C-5C11AE3BA4E6}"/>
                </a:ext>
              </a:extLst>
            </p:cNvPr>
            <p:cNvSpPr/>
            <p:nvPr/>
          </p:nvSpPr>
          <p:spPr>
            <a:xfrm>
              <a:off x="732193" y="4578561"/>
              <a:ext cx="5792704" cy="1080424"/>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CaixaDeTexto 2">
              <a:extLst>
                <a:ext uri="{FF2B5EF4-FFF2-40B4-BE49-F238E27FC236}">
                  <a16:creationId xmlns:a16="http://schemas.microsoft.com/office/drawing/2014/main" id="{6C07E4AD-0489-4A9D-A2A6-4A22C7D014DF}"/>
                </a:ext>
              </a:extLst>
            </p:cNvPr>
            <p:cNvSpPr txBox="1"/>
            <p:nvPr/>
          </p:nvSpPr>
          <p:spPr>
            <a:xfrm>
              <a:off x="765603" y="4728142"/>
              <a:ext cx="5725884" cy="892552"/>
            </a:xfrm>
            <a:prstGeom prst="rect">
              <a:avLst/>
            </a:prstGeom>
            <a:noFill/>
          </p:spPr>
          <p:txBody>
            <a:bodyPr wrap="square" rtlCol="0">
              <a:spAutoFit/>
            </a:bodyPr>
            <a:lstStyle/>
            <a:p>
              <a:pPr algn="just"/>
              <a:r>
                <a:rPr lang="pt-BR" sz="1300" dirty="0">
                  <a:effectLst/>
                  <a:latin typeface="Calibri" panose="020F0502020204030204" pitchFamily="34" charset="0"/>
                  <a:ea typeface="Calibri" panose="020F0502020204030204" pitchFamily="34" charset="0"/>
                  <a:cs typeface="Calibri" panose="020F0502020204030204" pitchFamily="34" charset="0"/>
                </a:rPr>
                <a:t>Acreditamos que você, titular dos dados coletados e usuário de nosso site e </a:t>
              </a:r>
              <a:r>
                <a:rPr lang="pt-BR" sz="1300" dirty="0">
                  <a:latin typeface="Calibri" panose="020F0502020204030204" pitchFamily="34" charset="0"/>
                  <a:ea typeface="Calibri" panose="020F0502020204030204" pitchFamily="34" charset="0"/>
                  <a:cs typeface="Calibri" panose="020F0502020204030204" pitchFamily="34" charset="0"/>
                </a:rPr>
                <a:t>produtos</a:t>
              </a:r>
              <a:r>
                <a:rPr lang="pt-BR" sz="1300" dirty="0">
                  <a:effectLst/>
                  <a:latin typeface="Calibri" panose="020F0502020204030204" pitchFamily="34" charset="0"/>
                  <a:ea typeface="Calibri" panose="020F0502020204030204" pitchFamily="34" charset="0"/>
                  <a:cs typeface="Calibri" panose="020F0502020204030204" pitchFamily="34" charset="0"/>
                </a:rPr>
                <a:t>, deve ter o controle das suas informações para, assim, tomar melhores decisões. Dessa forma, nós não mediremos esforços para proteger seus dados pessoais e respeitar sua privacidade.</a:t>
              </a:r>
              <a:endParaRPr lang="pt-BR" sz="1300" dirty="0"/>
            </a:p>
          </p:txBody>
        </p:sp>
      </p:grpSp>
      <p:sp>
        <p:nvSpPr>
          <p:cNvPr id="16" name="CaixaDeTexto 15">
            <a:extLst>
              <a:ext uri="{FF2B5EF4-FFF2-40B4-BE49-F238E27FC236}">
                <a16:creationId xmlns:a16="http://schemas.microsoft.com/office/drawing/2014/main" id="{A8B93912-F39C-4C90-B63C-63B526A80034}"/>
              </a:ext>
            </a:extLst>
          </p:cNvPr>
          <p:cNvSpPr txBox="1"/>
          <p:nvPr/>
        </p:nvSpPr>
        <p:spPr>
          <a:xfrm>
            <a:off x="2751412" y="3880426"/>
            <a:ext cx="3744130" cy="892552"/>
          </a:xfrm>
          <a:prstGeom prst="rect">
            <a:avLst/>
          </a:prstGeom>
          <a:noFill/>
        </p:spPr>
        <p:txBody>
          <a:bodyPr wrap="square" rtlCol="0">
            <a:spAutoFit/>
          </a:bodyPr>
          <a:lstStyle/>
          <a:p>
            <a:pPr algn="just"/>
            <a:r>
              <a:rPr lang="pt-BR" sz="1300" dirty="0">
                <a:ea typeface="Calibri" panose="020F0502020204030204" pitchFamily="34" charset="0"/>
                <a:cs typeface="Martel Sans Light" panose="00000400000000000000" pitchFamily="2" charset="0"/>
              </a:rPr>
              <a:t>E</a:t>
            </a:r>
            <a:r>
              <a:rPr lang="pt-BR" sz="1300" dirty="0">
                <a:effectLst/>
                <a:ea typeface="Calibri" panose="020F0502020204030204" pitchFamily="34" charset="0"/>
                <a:cs typeface="Martel Sans Light" panose="00000400000000000000" pitchFamily="2" charset="0"/>
              </a:rPr>
              <a:t> disponibilizamos o presente website (“Site”) para divulgar os nossos serviços e garantir aos Usuários um acesso rápido, fácil e gratuito a nossa central de atendimento</a:t>
            </a:r>
            <a:r>
              <a:rPr lang="pt-BR" sz="1300" dirty="0">
                <a:ea typeface="Calibri" panose="020F0502020204030204" pitchFamily="34" charset="0"/>
                <a:cs typeface="Martel Sans Light" panose="00000400000000000000" pitchFamily="2" charset="0"/>
              </a:rPr>
              <a:t>.</a:t>
            </a:r>
            <a:endParaRPr lang="pt-BR" sz="1300" dirty="0">
              <a:cs typeface="Martel Sans Light" panose="00000400000000000000" pitchFamily="2" charset="0"/>
            </a:endParaRPr>
          </a:p>
        </p:txBody>
      </p:sp>
      <p:grpSp>
        <p:nvGrpSpPr>
          <p:cNvPr id="29" name="Agrupar 28">
            <a:extLst>
              <a:ext uri="{FF2B5EF4-FFF2-40B4-BE49-F238E27FC236}">
                <a16:creationId xmlns:a16="http://schemas.microsoft.com/office/drawing/2014/main" id="{B354A02C-3DBA-463B-AC82-B0B42D89A856}"/>
              </a:ext>
            </a:extLst>
          </p:cNvPr>
          <p:cNvGrpSpPr/>
          <p:nvPr/>
        </p:nvGrpSpPr>
        <p:grpSpPr>
          <a:xfrm>
            <a:off x="177221" y="6378476"/>
            <a:ext cx="5637006" cy="1217595"/>
            <a:chOff x="177221" y="6487660"/>
            <a:chExt cx="5637006" cy="1217595"/>
          </a:xfrm>
        </p:grpSpPr>
        <p:grpSp>
          <p:nvGrpSpPr>
            <p:cNvPr id="26" name="Agrupar 25">
              <a:extLst>
                <a:ext uri="{FF2B5EF4-FFF2-40B4-BE49-F238E27FC236}">
                  <a16:creationId xmlns:a16="http://schemas.microsoft.com/office/drawing/2014/main" id="{6A20C71F-57E5-42EF-8DEF-FC3D19094B1A}"/>
                </a:ext>
              </a:extLst>
            </p:cNvPr>
            <p:cNvGrpSpPr/>
            <p:nvPr/>
          </p:nvGrpSpPr>
          <p:grpSpPr>
            <a:xfrm>
              <a:off x="177221" y="6487660"/>
              <a:ext cx="5637006" cy="1217595"/>
              <a:chOff x="173335" y="6383238"/>
              <a:chExt cx="5637006" cy="1217595"/>
            </a:xfrm>
          </p:grpSpPr>
          <p:grpSp>
            <p:nvGrpSpPr>
              <p:cNvPr id="25" name="Agrupar 24">
                <a:extLst>
                  <a:ext uri="{FF2B5EF4-FFF2-40B4-BE49-F238E27FC236}">
                    <a16:creationId xmlns:a16="http://schemas.microsoft.com/office/drawing/2014/main" id="{CA5F0DC2-3D3E-4D4A-B9A2-97902D9A98EF}"/>
                  </a:ext>
                </a:extLst>
              </p:cNvPr>
              <p:cNvGrpSpPr/>
              <p:nvPr/>
            </p:nvGrpSpPr>
            <p:grpSpPr>
              <a:xfrm>
                <a:off x="407226" y="6383238"/>
                <a:ext cx="5403115" cy="606366"/>
                <a:chOff x="407226" y="6383238"/>
                <a:chExt cx="5403115" cy="606366"/>
              </a:xfrm>
            </p:grpSpPr>
            <p:sp>
              <p:nvSpPr>
                <p:cNvPr id="22" name="Retângulo 21">
                  <a:extLst>
                    <a:ext uri="{FF2B5EF4-FFF2-40B4-BE49-F238E27FC236}">
                      <a16:creationId xmlns:a16="http://schemas.microsoft.com/office/drawing/2014/main" id="{558607A6-E2B0-4C5B-934C-3E3147571072}"/>
                    </a:ext>
                  </a:extLst>
                </p:cNvPr>
                <p:cNvSpPr/>
                <p:nvPr/>
              </p:nvSpPr>
              <p:spPr>
                <a:xfrm>
                  <a:off x="568843" y="6383238"/>
                  <a:ext cx="5241498" cy="53162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1" name="Retângulo 20">
                  <a:extLst>
                    <a:ext uri="{FF2B5EF4-FFF2-40B4-BE49-F238E27FC236}">
                      <a16:creationId xmlns:a16="http://schemas.microsoft.com/office/drawing/2014/main" id="{9C24106A-ED36-4B18-A2D6-CFCE83DB4793}"/>
                    </a:ext>
                  </a:extLst>
                </p:cNvPr>
                <p:cNvSpPr/>
                <p:nvPr/>
              </p:nvSpPr>
              <p:spPr>
                <a:xfrm>
                  <a:off x="407226" y="6457976"/>
                  <a:ext cx="5241498" cy="531628"/>
                </a:xfrm>
                <a:prstGeom prst="rect">
                  <a:avLst/>
                </a:prstGeom>
                <a:solidFill>
                  <a:srgbClr val="F8C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23" name="CaixaDeTexto 22">
                <a:extLst>
                  <a:ext uri="{FF2B5EF4-FFF2-40B4-BE49-F238E27FC236}">
                    <a16:creationId xmlns:a16="http://schemas.microsoft.com/office/drawing/2014/main" id="{D940D280-1B5B-4C95-B94F-85DA6A0632C8}"/>
                  </a:ext>
                </a:extLst>
              </p:cNvPr>
              <p:cNvSpPr txBox="1"/>
              <p:nvPr/>
            </p:nvSpPr>
            <p:spPr>
              <a:xfrm>
                <a:off x="173335" y="6400504"/>
                <a:ext cx="749901" cy="1200329"/>
              </a:xfrm>
              <a:prstGeom prst="rect">
                <a:avLst/>
              </a:prstGeom>
              <a:noFill/>
            </p:spPr>
            <p:txBody>
              <a:bodyPr wrap="square" rtlCol="0">
                <a:spAutoFit/>
              </a:bodyPr>
              <a:lstStyle/>
              <a:p>
                <a:r>
                  <a:rPr lang="pt-BR" sz="7200" b="1" dirty="0">
                    <a:ln w="10160">
                      <a:solidFill>
                        <a:srgbClr val="002060"/>
                      </a:solidFill>
                      <a:prstDash val="solid"/>
                    </a:ln>
                    <a:solidFill>
                      <a:srgbClr val="FFFFFF"/>
                    </a:solidFill>
                    <a:effectLst>
                      <a:outerShdw blurRad="38100" dist="22860" dir="5400000" algn="tl" rotWithShape="0">
                        <a:srgbClr val="000000">
                          <a:alpha val="30000"/>
                        </a:srgbClr>
                      </a:outerShdw>
                    </a:effectLst>
                  </a:rPr>
                  <a:t>1</a:t>
                </a:r>
              </a:p>
            </p:txBody>
          </p:sp>
        </p:grpSp>
        <p:sp>
          <p:nvSpPr>
            <p:cNvPr id="27" name="CaixaDeTexto 26">
              <a:extLst>
                <a:ext uri="{FF2B5EF4-FFF2-40B4-BE49-F238E27FC236}">
                  <a16:creationId xmlns:a16="http://schemas.microsoft.com/office/drawing/2014/main" id="{AC101256-5A6A-48A4-AE1D-00C38E83AE41}"/>
                </a:ext>
              </a:extLst>
            </p:cNvPr>
            <p:cNvSpPr txBox="1"/>
            <p:nvPr/>
          </p:nvSpPr>
          <p:spPr>
            <a:xfrm>
              <a:off x="666805" y="6540963"/>
              <a:ext cx="5140137" cy="584775"/>
            </a:xfrm>
            <a:prstGeom prst="rect">
              <a:avLst/>
            </a:prstGeom>
            <a:noFill/>
          </p:spPr>
          <p:txBody>
            <a:bodyPr wrap="square" rtlCol="0">
              <a:spAutoFit/>
            </a:bodyPr>
            <a:lstStyle/>
            <a:p>
              <a:r>
                <a:rPr lang="pt-BR" sz="1600" b="1" cap="all"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conceitos BÁSICOS PARA COMPREENDER ESTA POLÍTICA E DESCOMPLICAR SUA LEITURA</a:t>
              </a:r>
              <a:endParaRPr lang="pt-BR" sz="1600" dirty="0">
                <a:solidFill>
                  <a:srgbClr val="002060"/>
                </a:solidFill>
              </a:endParaRPr>
            </a:p>
          </p:txBody>
        </p:sp>
      </p:grpSp>
      <p:sp>
        <p:nvSpPr>
          <p:cNvPr id="28" name="CaixaDeTexto 27">
            <a:extLst>
              <a:ext uri="{FF2B5EF4-FFF2-40B4-BE49-F238E27FC236}">
                <a16:creationId xmlns:a16="http://schemas.microsoft.com/office/drawing/2014/main" id="{2680FA09-B54A-4026-BA9F-3D50B740BCB1}"/>
              </a:ext>
            </a:extLst>
          </p:cNvPr>
          <p:cNvSpPr txBox="1"/>
          <p:nvPr/>
        </p:nvSpPr>
        <p:spPr>
          <a:xfrm>
            <a:off x="705665" y="7349671"/>
            <a:ext cx="5792704" cy="692497"/>
          </a:xfrm>
          <a:prstGeom prst="rect">
            <a:avLst/>
          </a:prstGeom>
          <a:noFill/>
        </p:spPr>
        <p:txBody>
          <a:bodyPr wrap="square" rtlCol="0">
            <a:spAutoFit/>
          </a:bodyPr>
          <a:lstStyle/>
          <a:p>
            <a:pPr algn="just"/>
            <a:r>
              <a:rPr lang="pt-BR" sz="1300" dirty="0">
                <a:effectLst/>
                <a:ea typeface="Times New Roman" panose="02020603050405020304" pitchFamily="18" charset="0"/>
                <a:cs typeface="Calibri" panose="020F0502020204030204" pitchFamily="34" charset="0"/>
              </a:rPr>
              <a:t>P</a:t>
            </a:r>
            <a:r>
              <a:rPr lang="pt-PT" sz="1300" dirty="0">
                <a:effectLst/>
                <a:ea typeface="Times New Roman" panose="02020603050405020304" pitchFamily="18" charset="0"/>
                <a:cs typeface="Calibri" panose="020F0502020204030204" pitchFamily="34" charset="0"/>
              </a:rPr>
              <a:t>ara começarmos a entender esta política de privacidade e descomplicar a leitura deste documento, apresentamos algumas definições úteis para sua interpretação e que serão utilizadas nas próximas linhas:</a:t>
            </a:r>
            <a:endParaRPr lang="pt-BR" sz="1300" dirty="0"/>
          </a:p>
        </p:txBody>
      </p:sp>
      <p:cxnSp>
        <p:nvCxnSpPr>
          <p:cNvPr id="45" name="Conector: Angulado 44">
            <a:extLst>
              <a:ext uri="{FF2B5EF4-FFF2-40B4-BE49-F238E27FC236}">
                <a16:creationId xmlns:a16="http://schemas.microsoft.com/office/drawing/2014/main" id="{577F54AC-3143-46D9-A12A-C55DD5E6C1C6}"/>
              </a:ext>
            </a:extLst>
          </p:cNvPr>
          <p:cNvCxnSpPr>
            <a:cxnSpLocks/>
          </p:cNvCxnSpPr>
          <p:nvPr/>
        </p:nvCxnSpPr>
        <p:spPr>
          <a:xfrm>
            <a:off x="361507" y="8336049"/>
            <a:ext cx="1888907" cy="1370829"/>
          </a:xfrm>
          <a:prstGeom prst="bentConnector3">
            <a:avLst>
              <a:gd name="adj1" fmla="val -6852"/>
            </a:avLst>
          </a:prstGeom>
          <a:ln>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4" name="Conector: Angulado 53">
            <a:extLst>
              <a:ext uri="{FF2B5EF4-FFF2-40B4-BE49-F238E27FC236}">
                <a16:creationId xmlns:a16="http://schemas.microsoft.com/office/drawing/2014/main" id="{2BC17245-6DCE-4667-8044-51D0A56EB918}"/>
              </a:ext>
            </a:extLst>
          </p:cNvPr>
          <p:cNvCxnSpPr>
            <a:cxnSpLocks/>
          </p:cNvCxnSpPr>
          <p:nvPr/>
        </p:nvCxnSpPr>
        <p:spPr>
          <a:xfrm>
            <a:off x="2484546" y="8327330"/>
            <a:ext cx="1888907" cy="1370829"/>
          </a:xfrm>
          <a:prstGeom prst="bentConnector3">
            <a:avLst>
              <a:gd name="adj1" fmla="val -6852"/>
            </a:avLst>
          </a:prstGeom>
          <a:ln>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5" name="Conector: Angulado 54">
            <a:extLst>
              <a:ext uri="{FF2B5EF4-FFF2-40B4-BE49-F238E27FC236}">
                <a16:creationId xmlns:a16="http://schemas.microsoft.com/office/drawing/2014/main" id="{C4942517-1430-49BA-B89E-40438C83C66F}"/>
              </a:ext>
            </a:extLst>
          </p:cNvPr>
          <p:cNvCxnSpPr>
            <a:cxnSpLocks/>
          </p:cNvCxnSpPr>
          <p:nvPr/>
        </p:nvCxnSpPr>
        <p:spPr>
          <a:xfrm>
            <a:off x="4607585" y="8313161"/>
            <a:ext cx="1888907" cy="1370829"/>
          </a:xfrm>
          <a:prstGeom prst="bentConnector3">
            <a:avLst>
              <a:gd name="adj1" fmla="val -6852"/>
            </a:avLst>
          </a:prstGeom>
          <a:ln>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6" name="Conector: Angulado 55">
            <a:extLst>
              <a:ext uri="{FF2B5EF4-FFF2-40B4-BE49-F238E27FC236}">
                <a16:creationId xmlns:a16="http://schemas.microsoft.com/office/drawing/2014/main" id="{160C226C-CB60-4E41-B2A6-63297D9F5510}"/>
              </a:ext>
            </a:extLst>
          </p:cNvPr>
          <p:cNvCxnSpPr>
            <a:cxnSpLocks/>
          </p:cNvCxnSpPr>
          <p:nvPr/>
        </p:nvCxnSpPr>
        <p:spPr>
          <a:xfrm>
            <a:off x="331360" y="10049000"/>
            <a:ext cx="1888907" cy="1370829"/>
          </a:xfrm>
          <a:prstGeom prst="bentConnector3">
            <a:avLst>
              <a:gd name="adj1" fmla="val -6852"/>
            </a:avLst>
          </a:prstGeom>
          <a:ln>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onector: Angulado 56">
            <a:extLst>
              <a:ext uri="{FF2B5EF4-FFF2-40B4-BE49-F238E27FC236}">
                <a16:creationId xmlns:a16="http://schemas.microsoft.com/office/drawing/2014/main" id="{C3B1DE5E-17B2-4182-8175-B1C0EAE005DF}"/>
              </a:ext>
            </a:extLst>
          </p:cNvPr>
          <p:cNvCxnSpPr>
            <a:cxnSpLocks/>
          </p:cNvCxnSpPr>
          <p:nvPr/>
        </p:nvCxnSpPr>
        <p:spPr>
          <a:xfrm>
            <a:off x="2501559" y="10049000"/>
            <a:ext cx="1888907" cy="1370829"/>
          </a:xfrm>
          <a:prstGeom prst="bentConnector3">
            <a:avLst>
              <a:gd name="adj1" fmla="val -6852"/>
            </a:avLst>
          </a:prstGeom>
          <a:ln>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8" name="Conector: Angulado 57">
            <a:extLst>
              <a:ext uri="{FF2B5EF4-FFF2-40B4-BE49-F238E27FC236}">
                <a16:creationId xmlns:a16="http://schemas.microsoft.com/office/drawing/2014/main" id="{9012AB63-9EEB-4E53-B5FF-93055CF9C01D}"/>
              </a:ext>
            </a:extLst>
          </p:cNvPr>
          <p:cNvCxnSpPr>
            <a:cxnSpLocks/>
          </p:cNvCxnSpPr>
          <p:nvPr/>
        </p:nvCxnSpPr>
        <p:spPr>
          <a:xfrm>
            <a:off x="4637735" y="10049000"/>
            <a:ext cx="1888907" cy="1370829"/>
          </a:xfrm>
          <a:prstGeom prst="bentConnector3">
            <a:avLst>
              <a:gd name="adj1" fmla="val -7574"/>
            </a:avLst>
          </a:prstGeom>
          <a:ln>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9" name="CaixaDeTexto 58">
            <a:extLst>
              <a:ext uri="{FF2B5EF4-FFF2-40B4-BE49-F238E27FC236}">
                <a16:creationId xmlns:a16="http://schemas.microsoft.com/office/drawing/2014/main" id="{40219967-3401-4E19-81F4-CFC0C7248278}"/>
              </a:ext>
            </a:extLst>
          </p:cNvPr>
          <p:cNvSpPr txBox="1"/>
          <p:nvPr/>
        </p:nvSpPr>
        <p:spPr>
          <a:xfrm>
            <a:off x="560930" y="8203534"/>
            <a:ext cx="1387056" cy="369332"/>
          </a:xfrm>
          <a:prstGeom prst="rect">
            <a:avLst/>
          </a:prstGeom>
          <a:noFill/>
        </p:spPr>
        <p:txBody>
          <a:bodyPr wrap="square" rtlCol="0">
            <a:spAutoFit/>
          </a:bodyPr>
          <a:lstStyle/>
          <a:p>
            <a:r>
              <a:rPr lang="pt-BR" b="1" dirty="0">
                <a:solidFill>
                  <a:srgbClr val="002060"/>
                </a:solidFill>
              </a:rPr>
              <a:t>Controlador</a:t>
            </a:r>
          </a:p>
        </p:txBody>
      </p:sp>
      <p:sp>
        <p:nvSpPr>
          <p:cNvPr id="60" name="CaixaDeTexto 59">
            <a:extLst>
              <a:ext uri="{FF2B5EF4-FFF2-40B4-BE49-F238E27FC236}">
                <a16:creationId xmlns:a16="http://schemas.microsoft.com/office/drawing/2014/main" id="{EE066D68-FBB3-4019-9EE8-100E29DA8D63}"/>
              </a:ext>
            </a:extLst>
          </p:cNvPr>
          <p:cNvSpPr txBox="1"/>
          <p:nvPr/>
        </p:nvSpPr>
        <p:spPr>
          <a:xfrm>
            <a:off x="2683815" y="8234340"/>
            <a:ext cx="1555416" cy="369332"/>
          </a:xfrm>
          <a:prstGeom prst="rect">
            <a:avLst/>
          </a:prstGeom>
          <a:noFill/>
        </p:spPr>
        <p:txBody>
          <a:bodyPr wrap="square" rtlCol="0">
            <a:spAutoFit/>
          </a:bodyPr>
          <a:lstStyle/>
          <a:p>
            <a:r>
              <a:rPr lang="pt-BR" b="1" dirty="0">
                <a:solidFill>
                  <a:srgbClr val="002060"/>
                </a:solidFill>
              </a:rPr>
              <a:t>Dado Pessoal</a:t>
            </a:r>
          </a:p>
        </p:txBody>
      </p:sp>
      <p:sp>
        <p:nvSpPr>
          <p:cNvPr id="61" name="CaixaDeTexto 60">
            <a:extLst>
              <a:ext uri="{FF2B5EF4-FFF2-40B4-BE49-F238E27FC236}">
                <a16:creationId xmlns:a16="http://schemas.microsoft.com/office/drawing/2014/main" id="{365422BF-6ABF-466C-8DA3-B619AAD90087}"/>
              </a:ext>
            </a:extLst>
          </p:cNvPr>
          <p:cNvSpPr txBox="1"/>
          <p:nvPr/>
        </p:nvSpPr>
        <p:spPr>
          <a:xfrm>
            <a:off x="5185644" y="8190619"/>
            <a:ext cx="846666" cy="369332"/>
          </a:xfrm>
          <a:prstGeom prst="rect">
            <a:avLst/>
          </a:prstGeom>
          <a:noFill/>
        </p:spPr>
        <p:txBody>
          <a:bodyPr wrap="square" rtlCol="0">
            <a:spAutoFit/>
          </a:bodyPr>
          <a:lstStyle/>
          <a:p>
            <a:r>
              <a:rPr lang="pt-BR" b="1" dirty="0">
                <a:solidFill>
                  <a:srgbClr val="002060"/>
                </a:solidFill>
              </a:rPr>
              <a:t>LGPD</a:t>
            </a:r>
          </a:p>
        </p:txBody>
      </p:sp>
      <p:sp>
        <p:nvSpPr>
          <p:cNvPr id="62" name="CaixaDeTexto 61">
            <a:extLst>
              <a:ext uri="{FF2B5EF4-FFF2-40B4-BE49-F238E27FC236}">
                <a16:creationId xmlns:a16="http://schemas.microsoft.com/office/drawing/2014/main" id="{C27F6067-36EA-4351-89B0-74FF285E1E67}"/>
              </a:ext>
            </a:extLst>
          </p:cNvPr>
          <p:cNvSpPr txBox="1"/>
          <p:nvPr/>
        </p:nvSpPr>
        <p:spPr>
          <a:xfrm>
            <a:off x="727179" y="9975759"/>
            <a:ext cx="997360" cy="369332"/>
          </a:xfrm>
          <a:prstGeom prst="rect">
            <a:avLst/>
          </a:prstGeom>
          <a:noFill/>
        </p:spPr>
        <p:txBody>
          <a:bodyPr wrap="square" rtlCol="0">
            <a:spAutoFit/>
          </a:bodyPr>
          <a:lstStyle/>
          <a:p>
            <a:r>
              <a:rPr lang="pt-BR" b="1" dirty="0">
                <a:solidFill>
                  <a:srgbClr val="002060"/>
                </a:solidFill>
              </a:rPr>
              <a:t>Política</a:t>
            </a:r>
          </a:p>
        </p:txBody>
      </p:sp>
      <p:sp>
        <p:nvSpPr>
          <p:cNvPr id="63" name="CaixaDeTexto 62">
            <a:extLst>
              <a:ext uri="{FF2B5EF4-FFF2-40B4-BE49-F238E27FC236}">
                <a16:creationId xmlns:a16="http://schemas.microsoft.com/office/drawing/2014/main" id="{F332D622-062E-48FA-8CF3-F78461D6B45E}"/>
              </a:ext>
            </a:extLst>
          </p:cNvPr>
          <p:cNvSpPr txBox="1"/>
          <p:nvPr/>
        </p:nvSpPr>
        <p:spPr>
          <a:xfrm>
            <a:off x="2995724" y="9949436"/>
            <a:ext cx="997360" cy="369332"/>
          </a:xfrm>
          <a:prstGeom prst="rect">
            <a:avLst/>
          </a:prstGeom>
          <a:noFill/>
        </p:spPr>
        <p:txBody>
          <a:bodyPr wrap="square" rtlCol="0">
            <a:spAutoFit/>
          </a:bodyPr>
          <a:lstStyle/>
          <a:p>
            <a:r>
              <a:rPr lang="pt-BR" b="1" dirty="0">
                <a:solidFill>
                  <a:srgbClr val="002060"/>
                </a:solidFill>
              </a:rPr>
              <a:t>Titular</a:t>
            </a:r>
          </a:p>
        </p:txBody>
      </p:sp>
      <p:sp>
        <p:nvSpPr>
          <p:cNvPr id="64" name="CaixaDeTexto 63">
            <a:extLst>
              <a:ext uri="{FF2B5EF4-FFF2-40B4-BE49-F238E27FC236}">
                <a16:creationId xmlns:a16="http://schemas.microsoft.com/office/drawing/2014/main" id="{62A3907F-376B-4439-9ABE-10131548A550}"/>
              </a:ext>
            </a:extLst>
          </p:cNvPr>
          <p:cNvSpPr txBox="1"/>
          <p:nvPr/>
        </p:nvSpPr>
        <p:spPr>
          <a:xfrm>
            <a:off x="4956593" y="9858845"/>
            <a:ext cx="1328589" cy="369332"/>
          </a:xfrm>
          <a:prstGeom prst="rect">
            <a:avLst/>
          </a:prstGeom>
          <a:noFill/>
        </p:spPr>
        <p:txBody>
          <a:bodyPr wrap="square" rtlCol="0">
            <a:spAutoFit/>
          </a:bodyPr>
          <a:lstStyle/>
          <a:p>
            <a:r>
              <a:rPr lang="pt-BR" b="1" dirty="0">
                <a:solidFill>
                  <a:srgbClr val="002060"/>
                </a:solidFill>
              </a:rPr>
              <a:t>Tratamento</a:t>
            </a:r>
          </a:p>
        </p:txBody>
      </p:sp>
      <p:sp>
        <p:nvSpPr>
          <p:cNvPr id="65" name="CaixaDeTexto 64">
            <a:extLst>
              <a:ext uri="{FF2B5EF4-FFF2-40B4-BE49-F238E27FC236}">
                <a16:creationId xmlns:a16="http://schemas.microsoft.com/office/drawing/2014/main" id="{35D3A691-9D9E-4329-ADD5-B584B16C8C10}"/>
              </a:ext>
            </a:extLst>
          </p:cNvPr>
          <p:cNvSpPr txBox="1"/>
          <p:nvPr/>
        </p:nvSpPr>
        <p:spPr>
          <a:xfrm>
            <a:off x="270312" y="8713040"/>
            <a:ext cx="1991912" cy="830997"/>
          </a:xfrm>
          <a:prstGeom prst="rect">
            <a:avLst/>
          </a:prstGeom>
          <a:noFill/>
        </p:spPr>
        <p:txBody>
          <a:bodyPr wrap="square" rtlCol="0">
            <a:spAutoFit/>
          </a:bodyPr>
          <a:lstStyle/>
          <a:p>
            <a:pPr algn="ctr"/>
            <a:r>
              <a:rPr lang="pt-PT" sz="1200" dirty="0">
                <a:effectLst/>
                <a:latin typeface="Calibri" panose="020F0502020204030204" pitchFamily="34" charset="0"/>
                <a:ea typeface="Times New Roman" panose="02020603050405020304" pitchFamily="18" charset="0"/>
              </a:rPr>
              <a:t>Pessoa natural ou jurídica a quem competem as decisões referentes ao tratamento de dados pessoais.</a:t>
            </a:r>
            <a:endParaRPr lang="pt-BR" sz="1200" dirty="0"/>
          </a:p>
        </p:txBody>
      </p:sp>
      <p:sp>
        <p:nvSpPr>
          <p:cNvPr id="66" name="CaixaDeTexto 65">
            <a:extLst>
              <a:ext uri="{FF2B5EF4-FFF2-40B4-BE49-F238E27FC236}">
                <a16:creationId xmlns:a16="http://schemas.microsoft.com/office/drawing/2014/main" id="{63A589FC-549A-48E7-94F1-5A91A227F548}"/>
              </a:ext>
            </a:extLst>
          </p:cNvPr>
          <p:cNvSpPr txBox="1"/>
          <p:nvPr/>
        </p:nvSpPr>
        <p:spPr>
          <a:xfrm>
            <a:off x="2381541" y="8682496"/>
            <a:ext cx="1991912" cy="1015663"/>
          </a:xfrm>
          <a:prstGeom prst="rect">
            <a:avLst/>
          </a:prstGeom>
          <a:noFill/>
        </p:spPr>
        <p:txBody>
          <a:bodyPr wrap="square" rtlCol="0">
            <a:spAutoFit/>
          </a:bodyPr>
          <a:lstStyle/>
          <a:p>
            <a:pPr algn="ctr"/>
            <a:r>
              <a:rPr lang="pt-PT" sz="1200" dirty="0">
                <a:effectLst/>
                <a:latin typeface="Calibri" panose="020F0502020204030204" pitchFamily="34" charset="0"/>
                <a:ea typeface="Times New Roman" panose="02020603050405020304" pitchFamily="18" charset="0"/>
              </a:rPr>
              <a:t>É toda informação relacionada a uma pessoa física identificada ou que possa tornar possível a sua identificação. Ex.: Nome.</a:t>
            </a:r>
            <a:endParaRPr lang="pt-BR" sz="1200" dirty="0"/>
          </a:p>
        </p:txBody>
      </p:sp>
      <p:sp>
        <p:nvSpPr>
          <p:cNvPr id="67" name="CaixaDeTexto 66">
            <a:extLst>
              <a:ext uri="{FF2B5EF4-FFF2-40B4-BE49-F238E27FC236}">
                <a16:creationId xmlns:a16="http://schemas.microsoft.com/office/drawing/2014/main" id="{57C727DE-50DE-41B0-9675-F66086D06FC2}"/>
              </a:ext>
            </a:extLst>
          </p:cNvPr>
          <p:cNvSpPr txBox="1"/>
          <p:nvPr/>
        </p:nvSpPr>
        <p:spPr>
          <a:xfrm>
            <a:off x="4556082" y="8657444"/>
            <a:ext cx="1991912" cy="1015663"/>
          </a:xfrm>
          <a:prstGeom prst="rect">
            <a:avLst/>
          </a:prstGeom>
          <a:noFill/>
        </p:spPr>
        <p:txBody>
          <a:bodyPr wrap="square" rtlCol="0">
            <a:spAutoFit/>
          </a:bodyPr>
          <a:lstStyle/>
          <a:p>
            <a:pPr algn="ctr"/>
            <a:r>
              <a:rPr lang="pt-BR" sz="1200" dirty="0"/>
              <a:t>É a Lei Geral de Proteção de Dados Pessoais, Lei nº 13.709/2018, que disciplina o tratamento de dados pessoais no Brasil.</a:t>
            </a:r>
            <a:endParaRPr lang="pt-BR" sz="1200" b="1" dirty="0">
              <a:solidFill>
                <a:srgbClr val="0070C0"/>
              </a:solidFill>
            </a:endParaRPr>
          </a:p>
        </p:txBody>
      </p:sp>
      <p:sp>
        <p:nvSpPr>
          <p:cNvPr id="70" name="CaixaDeTexto 69">
            <a:extLst>
              <a:ext uri="{FF2B5EF4-FFF2-40B4-BE49-F238E27FC236}">
                <a16:creationId xmlns:a16="http://schemas.microsoft.com/office/drawing/2014/main" id="{3EE0858E-5E3F-431C-904C-BF4D1BB970A9}"/>
              </a:ext>
            </a:extLst>
          </p:cNvPr>
          <p:cNvSpPr txBox="1"/>
          <p:nvPr/>
        </p:nvSpPr>
        <p:spPr>
          <a:xfrm>
            <a:off x="180910" y="10503581"/>
            <a:ext cx="1991912" cy="461665"/>
          </a:xfrm>
          <a:prstGeom prst="rect">
            <a:avLst/>
          </a:prstGeom>
          <a:noFill/>
        </p:spPr>
        <p:txBody>
          <a:bodyPr wrap="square" rtlCol="0">
            <a:spAutoFit/>
          </a:bodyPr>
          <a:lstStyle/>
          <a:p>
            <a:pPr algn="ctr"/>
            <a:r>
              <a:rPr lang="pt-PT" sz="1200" dirty="0">
                <a:effectLst/>
                <a:latin typeface="Calibri" panose="020F0502020204030204" pitchFamily="34" charset="0"/>
                <a:ea typeface="Times New Roman" panose="02020603050405020304" pitchFamily="18" charset="0"/>
              </a:rPr>
              <a:t>É esta Política de Privacidade.</a:t>
            </a:r>
            <a:endParaRPr lang="pt-BR" sz="1200" dirty="0"/>
          </a:p>
        </p:txBody>
      </p:sp>
      <p:sp>
        <p:nvSpPr>
          <p:cNvPr id="71" name="CaixaDeTexto 70">
            <a:extLst>
              <a:ext uri="{FF2B5EF4-FFF2-40B4-BE49-F238E27FC236}">
                <a16:creationId xmlns:a16="http://schemas.microsoft.com/office/drawing/2014/main" id="{D7AEF887-60B9-4BC8-B9E6-53504550943E}"/>
              </a:ext>
            </a:extLst>
          </p:cNvPr>
          <p:cNvSpPr txBox="1"/>
          <p:nvPr/>
        </p:nvSpPr>
        <p:spPr>
          <a:xfrm>
            <a:off x="2433043" y="10446420"/>
            <a:ext cx="1991912" cy="646331"/>
          </a:xfrm>
          <a:prstGeom prst="rect">
            <a:avLst/>
          </a:prstGeom>
          <a:noFill/>
        </p:spPr>
        <p:txBody>
          <a:bodyPr wrap="square" rtlCol="0">
            <a:spAutoFit/>
          </a:bodyPr>
          <a:lstStyle/>
          <a:p>
            <a:pPr algn="ctr"/>
            <a:r>
              <a:rPr lang="pt-PT" sz="1200" dirty="0">
                <a:effectLst/>
                <a:latin typeface="Calibri" panose="020F0502020204030204" pitchFamily="34" charset="0"/>
                <a:ea typeface="Times New Roman" panose="02020603050405020304" pitchFamily="18" charset="0"/>
              </a:rPr>
              <a:t>É você, pessoa física a quem os Dados Pessoais se referem.</a:t>
            </a:r>
            <a:endParaRPr lang="pt-BR" sz="1200" dirty="0"/>
          </a:p>
        </p:txBody>
      </p:sp>
      <p:sp>
        <p:nvSpPr>
          <p:cNvPr id="72" name="CaixaDeTexto 71">
            <a:extLst>
              <a:ext uri="{FF2B5EF4-FFF2-40B4-BE49-F238E27FC236}">
                <a16:creationId xmlns:a16="http://schemas.microsoft.com/office/drawing/2014/main" id="{BAB080C6-008D-474A-8096-B44ACBC84E34}"/>
              </a:ext>
            </a:extLst>
          </p:cNvPr>
          <p:cNvSpPr txBox="1"/>
          <p:nvPr/>
        </p:nvSpPr>
        <p:spPr>
          <a:xfrm>
            <a:off x="4469292" y="10215587"/>
            <a:ext cx="2271768" cy="1200329"/>
          </a:xfrm>
          <a:prstGeom prst="rect">
            <a:avLst/>
          </a:prstGeom>
          <a:noFill/>
        </p:spPr>
        <p:txBody>
          <a:bodyPr wrap="square" rtlCol="0">
            <a:spAutoFit/>
          </a:bodyPr>
          <a:lstStyle/>
          <a:p>
            <a:pPr algn="ctr"/>
            <a:r>
              <a:rPr lang="pt-PT" sz="1200" dirty="0">
                <a:effectLst/>
                <a:latin typeface="Calibri" panose="020F0502020204030204" pitchFamily="34" charset="0"/>
                <a:ea typeface="Times New Roman" panose="02020603050405020304" pitchFamily="18" charset="0"/>
              </a:rPr>
              <a:t>É toda forma de uso que podemos fazer com seus dados, incluindo, mas não se limitando a: coleta, armazenamento, consulta, uso, compartilhamento</a:t>
            </a:r>
            <a:r>
              <a:rPr lang="pt-PT" sz="1200" dirty="0">
                <a:latin typeface="Calibri" panose="020F0502020204030204" pitchFamily="34" charset="0"/>
                <a:ea typeface="Times New Roman" panose="02020603050405020304" pitchFamily="18" charset="0"/>
              </a:rPr>
              <a:t> </a:t>
            </a:r>
            <a:r>
              <a:rPr lang="pt-PT" sz="1200" dirty="0">
                <a:effectLst/>
                <a:latin typeface="Calibri" panose="020F0502020204030204" pitchFamily="34" charset="0"/>
                <a:ea typeface="Times New Roman" panose="02020603050405020304" pitchFamily="18" charset="0"/>
              </a:rPr>
              <a:t>e exclusão dos dados pessoais.</a:t>
            </a:r>
            <a:endParaRPr lang="pt-BR" sz="1200" dirty="0"/>
          </a:p>
        </p:txBody>
      </p:sp>
      <p:pic>
        <p:nvPicPr>
          <p:cNvPr id="24" name="Gráfico 23">
            <a:extLst>
              <a:ext uri="{FF2B5EF4-FFF2-40B4-BE49-F238E27FC236}">
                <a16:creationId xmlns:a16="http://schemas.microsoft.com/office/drawing/2014/main" id="{F038921F-6FDC-4287-8EB8-2F47BE61819B}"/>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2109942" y="3919172"/>
            <a:ext cx="543197" cy="543197"/>
          </a:xfrm>
          <a:prstGeom prst="rect">
            <a:avLst/>
          </a:prstGeom>
        </p:spPr>
      </p:pic>
      <p:pic>
        <p:nvPicPr>
          <p:cNvPr id="42" name="Imagem 41">
            <a:extLst>
              <a:ext uri="{FF2B5EF4-FFF2-40B4-BE49-F238E27FC236}">
                <a16:creationId xmlns:a16="http://schemas.microsoft.com/office/drawing/2014/main" id="{AD91604F-4E1E-4EB2-B65D-B1CEE54085B1}"/>
              </a:ext>
            </a:extLst>
          </p:cNvPr>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5216578" y="11476664"/>
            <a:ext cx="1384382" cy="704421"/>
          </a:xfrm>
          <a:prstGeom prst="rect">
            <a:avLst/>
          </a:prstGeom>
          <a:noFill/>
          <a:ln>
            <a:noFill/>
          </a:ln>
        </p:spPr>
      </p:pic>
      <p:pic>
        <p:nvPicPr>
          <p:cNvPr id="10" name="Imagem 9" descr="Imagem de desenho animado&#10;&#10;Descrição gerada automaticamente com confiança baixa">
            <a:extLst>
              <a:ext uri="{FF2B5EF4-FFF2-40B4-BE49-F238E27FC236}">
                <a16:creationId xmlns:a16="http://schemas.microsoft.com/office/drawing/2014/main" id="{48CA57CE-4814-47DC-B189-3A598DACFA18}"/>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2109942" y="2796801"/>
            <a:ext cx="543197" cy="543197"/>
          </a:xfrm>
          <a:prstGeom prst="rect">
            <a:avLst/>
          </a:prstGeom>
        </p:spPr>
      </p:pic>
    </p:spTree>
    <p:extLst>
      <p:ext uri="{BB962C8B-B14F-4D97-AF65-F5344CB8AC3E}">
        <p14:creationId xmlns:p14="http://schemas.microsoft.com/office/powerpoint/2010/main" val="191988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tângulo 61">
            <a:extLst>
              <a:ext uri="{FF2B5EF4-FFF2-40B4-BE49-F238E27FC236}">
                <a16:creationId xmlns:a16="http://schemas.microsoft.com/office/drawing/2014/main" id="{6640F814-ED50-48E7-B1F6-E2D847DB99CF}"/>
              </a:ext>
            </a:extLst>
          </p:cNvPr>
          <p:cNvSpPr/>
          <p:nvPr/>
        </p:nvSpPr>
        <p:spPr>
          <a:xfrm>
            <a:off x="3941063" y="4751341"/>
            <a:ext cx="2365973" cy="1642207"/>
          </a:xfrm>
          <a:prstGeom prst="rect">
            <a:avLst/>
          </a:prstGeom>
          <a:solidFill>
            <a:schemeClr val="bg1"/>
          </a:solidFill>
          <a:ln>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53" name="Agrupar 52">
            <a:extLst>
              <a:ext uri="{FF2B5EF4-FFF2-40B4-BE49-F238E27FC236}">
                <a16:creationId xmlns:a16="http://schemas.microsoft.com/office/drawing/2014/main" id="{9DDA789C-081E-4F92-93CC-2718DA974843}"/>
              </a:ext>
            </a:extLst>
          </p:cNvPr>
          <p:cNvGrpSpPr/>
          <p:nvPr/>
        </p:nvGrpSpPr>
        <p:grpSpPr>
          <a:xfrm>
            <a:off x="311559" y="290783"/>
            <a:ext cx="5798623" cy="1217595"/>
            <a:chOff x="311559" y="290783"/>
            <a:chExt cx="5798623" cy="1217595"/>
          </a:xfrm>
        </p:grpSpPr>
        <p:grpSp>
          <p:nvGrpSpPr>
            <p:cNvPr id="4" name="Agrupar 3">
              <a:extLst>
                <a:ext uri="{FF2B5EF4-FFF2-40B4-BE49-F238E27FC236}">
                  <a16:creationId xmlns:a16="http://schemas.microsoft.com/office/drawing/2014/main" id="{D78E395F-15BF-47CB-A7E9-6EE3F996094E}"/>
                </a:ext>
              </a:extLst>
            </p:cNvPr>
            <p:cNvGrpSpPr/>
            <p:nvPr/>
          </p:nvGrpSpPr>
          <p:grpSpPr>
            <a:xfrm>
              <a:off x="311559" y="290783"/>
              <a:ext cx="5637006" cy="1217595"/>
              <a:chOff x="173335" y="6383238"/>
              <a:chExt cx="5637006" cy="1217595"/>
            </a:xfrm>
          </p:grpSpPr>
          <p:grpSp>
            <p:nvGrpSpPr>
              <p:cNvPr id="5" name="Agrupar 4">
                <a:extLst>
                  <a:ext uri="{FF2B5EF4-FFF2-40B4-BE49-F238E27FC236}">
                    <a16:creationId xmlns:a16="http://schemas.microsoft.com/office/drawing/2014/main" id="{0C8AE425-DBC4-49CB-8E10-0ABB7663052F}"/>
                  </a:ext>
                </a:extLst>
              </p:cNvPr>
              <p:cNvGrpSpPr/>
              <p:nvPr/>
            </p:nvGrpSpPr>
            <p:grpSpPr>
              <a:xfrm>
                <a:off x="407226" y="6383238"/>
                <a:ext cx="5403115" cy="606366"/>
                <a:chOff x="407226" y="6383238"/>
                <a:chExt cx="5403115" cy="606366"/>
              </a:xfrm>
            </p:grpSpPr>
            <p:sp>
              <p:nvSpPr>
                <p:cNvPr id="7" name="Retângulo 6">
                  <a:extLst>
                    <a:ext uri="{FF2B5EF4-FFF2-40B4-BE49-F238E27FC236}">
                      <a16:creationId xmlns:a16="http://schemas.microsoft.com/office/drawing/2014/main" id="{912CE26E-3B51-444F-9643-70B4CE35219D}"/>
                    </a:ext>
                  </a:extLst>
                </p:cNvPr>
                <p:cNvSpPr/>
                <p:nvPr/>
              </p:nvSpPr>
              <p:spPr>
                <a:xfrm>
                  <a:off x="568843" y="6383238"/>
                  <a:ext cx="5241498" cy="53162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Retângulo 7">
                  <a:extLst>
                    <a:ext uri="{FF2B5EF4-FFF2-40B4-BE49-F238E27FC236}">
                      <a16:creationId xmlns:a16="http://schemas.microsoft.com/office/drawing/2014/main" id="{63DABCC2-513E-4FE2-83FB-E16D3E9A6BBD}"/>
                    </a:ext>
                  </a:extLst>
                </p:cNvPr>
                <p:cNvSpPr/>
                <p:nvPr/>
              </p:nvSpPr>
              <p:spPr>
                <a:xfrm>
                  <a:off x="407226" y="6457976"/>
                  <a:ext cx="5241498" cy="531628"/>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6" name="CaixaDeTexto 5">
                <a:extLst>
                  <a:ext uri="{FF2B5EF4-FFF2-40B4-BE49-F238E27FC236}">
                    <a16:creationId xmlns:a16="http://schemas.microsoft.com/office/drawing/2014/main" id="{D67A558B-ACAA-48D1-94D0-23A01A0C7136}"/>
                  </a:ext>
                </a:extLst>
              </p:cNvPr>
              <p:cNvSpPr txBox="1"/>
              <p:nvPr/>
            </p:nvSpPr>
            <p:spPr>
              <a:xfrm>
                <a:off x="173335" y="6400504"/>
                <a:ext cx="749901" cy="1200329"/>
              </a:xfrm>
              <a:prstGeom prst="rect">
                <a:avLst/>
              </a:prstGeom>
              <a:noFill/>
            </p:spPr>
            <p:txBody>
              <a:bodyPr wrap="square" rtlCol="0">
                <a:spAutoFit/>
              </a:bodyPr>
              <a:lstStyle/>
              <a:p>
                <a:r>
                  <a:rPr lang="pt-BR" sz="7200" b="1" dirty="0">
                    <a:ln w="10160">
                      <a:solidFill>
                        <a:srgbClr val="0070C0"/>
                      </a:solidFill>
                      <a:prstDash val="solid"/>
                    </a:ln>
                    <a:solidFill>
                      <a:srgbClr val="FFFFFF"/>
                    </a:solidFill>
                    <a:effectLst>
                      <a:outerShdw blurRad="38100" dist="22860" dir="5400000" algn="tl" rotWithShape="0">
                        <a:srgbClr val="000000">
                          <a:alpha val="30000"/>
                        </a:srgbClr>
                      </a:outerShdw>
                    </a:effectLst>
                  </a:rPr>
                  <a:t>2</a:t>
                </a:r>
              </a:p>
            </p:txBody>
          </p:sp>
        </p:grpSp>
        <p:sp>
          <p:nvSpPr>
            <p:cNvPr id="9" name="CaixaDeTexto 8">
              <a:extLst>
                <a:ext uri="{FF2B5EF4-FFF2-40B4-BE49-F238E27FC236}">
                  <a16:creationId xmlns:a16="http://schemas.microsoft.com/office/drawing/2014/main" id="{4BECF410-0B8F-474D-8BDF-4142CDC23C48}"/>
                </a:ext>
              </a:extLst>
            </p:cNvPr>
            <p:cNvSpPr txBox="1"/>
            <p:nvPr/>
          </p:nvSpPr>
          <p:spPr>
            <a:xfrm>
              <a:off x="970045" y="426687"/>
              <a:ext cx="5140137" cy="338554"/>
            </a:xfrm>
            <a:prstGeom prst="rect">
              <a:avLst/>
            </a:prstGeom>
            <a:noFill/>
          </p:spPr>
          <p:txBody>
            <a:bodyPr wrap="square" rtlCol="0">
              <a:spAutoFit/>
            </a:bodyPr>
            <a:lstStyle/>
            <a:p>
              <a:r>
                <a:rPr lang="pt-BR" sz="1600" b="1" cap="all"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Nosso papel na sua privacidade</a:t>
              </a:r>
              <a:endParaRPr lang="pt-BR" sz="1600" dirty="0">
                <a:solidFill>
                  <a:srgbClr val="002060"/>
                </a:solidFill>
              </a:endParaRPr>
            </a:p>
          </p:txBody>
        </p:sp>
      </p:grpSp>
      <p:sp>
        <p:nvSpPr>
          <p:cNvPr id="11" name="CaixaDeTexto 10">
            <a:extLst>
              <a:ext uri="{FF2B5EF4-FFF2-40B4-BE49-F238E27FC236}">
                <a16:creationId xmlns:a16="http://schemas.microsoft.com/office/drawing/2014/main" id="{F47666F2-E743-4D5E-A120-6E8FD1039E36}"/>
              </a:ext>
            </a:extLst>
          </p:cNvPr>
          <p:cNvSpPr txBox="1"/>
          <p:nvPr/>
        </p:nvSpPr>
        <p:spPr>
          <a:xfrm>
            <a:off x="879464" y="1242215"/>
            <a:ext cx="5752038" cy="768993"/>
          </a:xfrm>
          <a:prstGeom prst="rect">
            <a:avLst/>
          </a:prstGeom>
          <a:noFill/>
        </p:spPr>
        <p:txBody>
          <a:bodyPr wrap="square">
            <a:spAutoFit/>
          </a:bodyPr>
          <a:lstStyle/>
          <a:p>
            <a:pPr marL="17145" algn="just">
              <a:lnSpc>
                <a:spcPct val="115000"/>
              </a:lnSpc>
              <a:spcAft>
                <a:spcPts val="1000"/>
              </a:spcAft>
              <a:tabLst>
                <a:tab pos="629920" algn="l"/>
              </a:tabLst>
            </a:pPr>
            <a:r>
              <a:rPr lang="pt-PT" sz="1300" dirty="0">
                <a:effectLst/>
                <a:latin typeface="Calibri" panose="020F0502020204030204" pitchFamily="34" charset="0"/>
                <a:ea typeface="Times New Roman" panose="02020603050405020304" pitchFamily="18" charset="0"/>
                <a:cs typeface="Calibri" panose="020F0502020204030204" pitchFamily="34" charset="0"/>
              </a:rPr>
              <a:t>Se você é cliente da </a:t>
            </a:r>
            <a:r>
              <a:rPr lang="pt-PT" sz="13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FARMARIN</a:t>
            </a:r>
            <a:r>
              <a:rPr lang="pt-PT" sz="1300" dirty="0">
                <a:effectLst/>
                <a:latin typeface="Calibri" panose="020F0502020204030204" pitchFamily="34" charset="0"/>
                <a:ea typeface="Times New Roman" panose="02020603050405020304" pitchFamily="18" charset="0"/>
                <a:cs typeface="Calibri" panose="020F0502020204030204" pitchFamily="34" charset="0"/>
              </a:rPr>
              <a:t> ou está apenas visitando nosso site, esta política se aplica a você. Falaremos, nos próximos itens, sobre o tratamento dos seus dados pessoais e os seus direitos enquanto titular de suas informações. </a:t>
            </a:r>
            <a:endParaRPr lang="pt-BR" sz="13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3" name="CaixaDeTexto 12">
            <a:extLst>
              <a:ext uri="{FF2B5EF4-FFF2-40B4-BE49-F238E27FC236}">
                <a16:creationId xmlns:a16="http://schemas.microsoft.com/office/drawing/2014/main" id="{6552A695-F761-44B6-BE0C-FAF3FBF0A38D}"/>
              </a:ext>
            </a:extLst>
          </p:cNvPr>
          <p:cNvSpPr txBox="1"/>
          <p:nvPr/>
        </p:nvSpPr>
        <p:spPr>
          <a:xfrm>
            <a:off x="879464" y="2251514"/>
            <a:ext cx="4111081" cy="369332"/>
          </a:xfrm>
          <a:prstGeom prst="rect">
            <a:avLst/>
          </a:prstGeom>
          <a:noFill/>
        </p:spPr>
        <p:txBody>
          <a:bodyPr wrap="square">
            <a:spAutoFit/>
          </a:bodyPr>
          <a:lstStyle/>
          <a:p>
            <a:r>
              <a:rPr lang="pt-PT" dirty="0">
                <a:solidFill>
                  <a:srgbClr val="002060"/>
                </a:solidFill>
                <a:latin typeface="Modern Love Grunge" panose="04070805081005020601" pitchFamily="82" charset="0"/>
              </a:rPr>
              <a:t>Nossas Responsabilidades:</a:t>
            </a:r>
            <a:endParaRPr lang="pt-BR" dirty="0">
              <a:solidFill>
                <a:srgbClr val="002060"/>
              </a:solidFill>
              <a:latin typeface="Modern Love Grunge" panose="04070805081005020601" pitchFamily="82" charset="0"/>
            </a:endParaRPr>
          </a:p>
        </p:txBody>
      </p:sp>
      <p:sp>
        <p:nvSpPr>
          <p:cNvPr id="17" name="CaixaDeTexto 16">
            <a:extLst>
              <a:ext uri="{FF2B5EF4-FFF2-40B4-BE49-F238E27FC236}">
                <a16:creationId xmlns:a16="http://schemas.microsoft.com/office/drawing/2014/main" id="{CF3C1555-D562-4517-BA20-98CFEEB937AE}"/>
              </a:ext>
            </a:extLst>
          </p:cNvPr>
          <p:cNvSpPr txBox="1"/>
          <p:nvPr/>
        </p:nvSpPr>
        <p:spPr>
          <a:xfrm>
            <a:off x="1318816" y="2844861"/>
            <a:ext cx="4989958" cy="766167"/>
          </a:xfrm>
          <a:prstGeom prst="roundRect">
            <a:avLst/>
          </a:prstGeom>
          <a:noFill/>
          <a:ln>
            <a:solidFill>
              <a:srgbClr val="002060"/>
            </a:solidFill>
            <a:prstDash val="solid"/>
          </a:ln>
        </p:spPr>
        <p:txBody>
          <a:bodyPr wrap="square">
            <a:spAutoFit/>
          </a:bodyPr>
          <a:lstStyle/>
          <a:p>
            <a:pPr algn="just"/>
            <a:r>
              <a:rPr lang="pt-PT" sz="1300" dirty="0">
                <a:effectLst/>
                <a:latin typeface="Calibri" panose="020F0502020204030204" pitchFamily="34" charset="0"/>
                <a:ea typeface="Times New Roman" panose="02020603050405020304" pitchFamily="18" charset="0"/>
              </a:rPr>
              <a:t>Se você é um cliente </a:t>
            </a:r>
            <a:r>
              <a:rPr lang="pt-PT" sz="13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FARMARIN</a:t>
            </a:r>
            <a:r>
              <a:rPr lang="pt-PT" sz="1300" dirty="0">
                <a:effectLst/>
                <a:latin typeface="Calibri" panose="020F0502020204030204" pitchFamily="34" charset="0"/>
                <a:ea typeface="Times New Roman" panose="02020603050405020304" pitchFamily="18" charset="0"/>
              </a:rPr>
              <a:t> ou um visitante do nosso site, agimos como controlador dos dados pessoais. Isso significa que determinamos como e porquê seus dados são processados. </a:t>
            </a:r>
            <a:endParaRPr lang="pt-BR" sz="1300" dirty="0"/>
          </a:p>
        </p:txBody>
      </p:sp>
      <p:sp>
        <p:nvSpPr>
          <p:cNvPr id="40" name="CaixaDeTexto 39">
            <a:extLst>
              <a:ext uri="{FF2B5EF4-FFF2-40B4-BE49-F238E27FC236}">
                <a16:creationId xmlns:a16="http://schemas.microsoft.com/office/drawing/2014/main" id="{5A85F2EF-3DE6-4998-A47C-31A8C0B4E6BB}"/>
              </a:ext>
            </a:extLst>
          </p:cNvPr>
          <p:cNvSpPr txBox="1"/>
          <p:nvPr/>
        </p:nvSpPr>
        <p:spPr>
          <a:xfrm>
            <a:off x="879464" y="3902093"/>
            <a:ext cx="4111081" cy="369332"/>
          </a:xfrm>
          <a:prstGeom prst="rect">
            <a:avLst/>
          </a:prstGeom>
          <a:noFill/>
        </p:spPr>
        <p:txBody>
          <a:bodyPr wrap="square">
            <a:spAutoFit/>
          </a:bodyPr>
          <a:lstStyle/>
          <a:p>
            <a:r>
              <a:rPr lang="pt-PT" dirty="0">
                <a:solidFill>
                  <a:srgbClr val="002060"/>
                </a:solidFill>
                <a:latin typeface="Modern Love Grunge" panose="04070805081005020601" pitchFamily="82" charset="0"/>
              </a:rPr>
              <a:t>Suas Responsabilidades:</a:t>
            </a:r>
            <a:endParaRPr lang="pt-BR" dirty="0">
              <a:solidFill>
                <a:srgbClr val="002060"/>
              </a:solidFill>
              <a:latin typeface="Modern Love Grunge" panose="04070805081005020601" pitchFamily="82" charset="0"/>
            </a:endParaRPr>
          </a:p>
        </p:txBody>
      </p:sp>
      <p:grpSp>
        <p:nvGrpSpPr>
          <p:cNvPr id="50" name="Agrupar 49">
            <a:extLst>
              <a:ext uri="{FF2B5EF4-FFF2-40B4-BE49-F238E27FC236}">
                <a16:creationId xmlns:a16="http://schemas.microsoft.com/office/drawing/2014/main" id="{2F52FCBB-139B-4999-ABAB-73DAE3CD0ED2}"/>
              </a:ext>
            </a:extLst>
          </p:cNvPr>
          <p:cNvGrpSpPr/>
          <p:nvPr/>
        </p:nvGrpSpPr>
        <p:grpSpPr>
          <a:xfrm>
            <a:off x="1119736" y="4250273"/>
            <a:ext cx="2205273" cy="707886"/>
            <a:chOff x="1318816" y="4398367"/>
            <a:chExt cx="2205273" cy="707886"/>
          </a:xfrm>
        </p:grpSpPr>
        <p:sp>
          <p:nvSpPr>
            <p:cNvPr id="41" name="CaixaDeTexto 40">
              <a:extLst>
                <a:ext uri="{FF2B5EF4-FFF2-40B4-BE49-F238E27FC236}">
                  <a16:creationId xmlns:a16="http://schemas.microsoft.com/office/drawing/2014/main" id="{4A8BE852-4313-443B-87C8-2C59BC5436BF}"/>
                </a:ext>
              </a:extLst>
            </p:cNvPr>
            <p:cNvSpPr txBox="1"/>
            <p:nvPr/>
          </p:nvSpPr>
          <p:spPr>
            <a:xfrm>
              <a:off x="1318816" y="4398367"/>
              <a:ext cx="1046747" cy="707886"/>
            </a:xfrm>
            <a:prstGeom prst="rect">
              <a:avLst/>
            </a:prstGeom>
            <a:noFill/>
          </p:spPr>
          <p:txBody>
            <a:bodyPr wrap="square" rtlCol="0">
              <a:spAutoFit/>
            </a:bodyPr>
            <a:lstStyle/>
            <a:p>
              <a:r>
                <a:rPr lang="pt-BR" sz="40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1.</a:t>
              </a:r>
            </a:p>
          </p:txBody>
        </p:sp>
        <p:sp>
          <p:nvSpPr>
            <p:cNvPr id="43" name="CaixaDeTexto 42">
              <a:extLst>
                <a:ext uri="{FF2B5EF4-FFF2-40B4-BE49-F238E27FC236}">
                  <a16:creationId xmlns:a16="http://schemas.microsoft.com/office/drawing/2014/main" id="{E55D9921-C87D-409D-B68A-670B6279BCD6}"/>
                </a:ext>
              </a:extLst>
            </p:cNvPr>
            <p:cNvSpPr txBox="1"/>
            <p:nvPr/>
          </p:nvSpPr>
          <p:spPr>
            <a:xfrm>
              <a:off x="1964290" y="4539081"/>
              <a:ext cx="1559799" cy="492443"/>
            </a:xfrm>
            <a:prstGeom prst="rect">
              <a:avLst/>
            </a:prstGeom>
            <a:noFill/>
          </p:spPr>
          <p:txBody>
            <a:bodyPr wrap="square">
              <a:spAutoFit/>
            </a:bodyPr>
            <a:lstStyle/>
            <a:p>
              <a:r>
                <a:rPr lang="pt-PT" sz="1300" dirty="0">
                  <a:effectLst/>
                  <a:latin typeface="Calibri" panose="020F0502020204030204" pitchFamily="34" charset="0"/>
                  <a:ea typeface="Times New Roman" panose="02020603050405020304" pitchFamily="18" charset="0"/>
                </a:rPr>
                <a:t>Ler esta Política de Privacidade.</a:t>
              </a:r>
              <a:endParaRPr lang="pt-BR" sz="1300" dirty="0"/>
            </a:p>
          </p:txBody>
        </p:sp>
      </p:grpSp>
      <p:grpSp>
        <p:nvGrpSpPr>
          <p:cNvPr id="51" name="Agrupar 50">
            <a:extLst>
              <a:ext uri="{FF2B5EF4-FFF2-40B4-BE49-F238E27FC236}">
                <a16:creationId xmlns:a16="http://schemas.microsoft.com/office/drawing/2014/main" id="{AD88F658-0662-42B3-9093-A1ECAA1562C0}"/>
              </a:ext>
            </a:extLst>
          </p:cNvPr>
          <p:cNvGrpSpPr/>
          <p:nvPr/>
        </p:nvGrpSpPr>
        <p:grpSpPr>
          <a:xfrm>
            <a:off x="1119736" y="5055577"/>
            <a:ext cx="2430820" cy="1957335"/>
            <a:chOff x="1309884" y="4982959"/>
            <a:chExt cx="2430820" cy="1957335"/>
          </a:xfrm>
        </p:grpSpPr>
        <p:sp>
          <p:nvSpPr>
            <p:cNvPr id="44" name="CaixaDeTexto 43">
              <a:extLst>
                <a:ext uri="{FF2B5EF4-FFF2-40B4-BE49-F238E27FC236}">
                  <a16:creationId xmlns:a16="http://schemas.microsoft.com/office/drawing/2014/main" id="{772CF309-E0D0-4FEF-9495-A4A7A2AD6D31}"/>
                </a:ext>
              </a:extLst>
            </p:cNvPr>
            <p:cNvSpPr txBox="1"/>
            <p:nvPr/>
          </p:nvSpPr>
          <p:spPr>
            <a:xfrm>
              <a:off x="1309884" y="4982959"/>
              <a:ext cx="1046747" cy="707886"/>
            </a:xfrm>
            <a:prstGeom prst="rect">
              <a:avLst/>
            </a:prstGeom>
            <a:noFill/>
          </p:spPr>
          <p:txBody>
            <a:bodyPr wrap="square" rtlCol="0">
              <a:spAutoFit/>
            </a:bodyPr>
            <a:lstStyle/>
            <a:p>
              <a:r>
                <a:rPr lang="pt-BR" sz="40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2.</a:t>
              </a:r>
            </a:p>
          </p:txBody>
        </p:sp>
        <p:sp>
          <p:nvSpPr>
            <p:cNvPr id="46" name="CaixaDeTexto 45">
              <a:extLst>
                <a:ext uri="{FF2B5EF4-FFF2-40B4-BE49-F238E27FC236}">
                  <a16:creationId xmlns:a16="http://schemas.microsoft.com/office/drawing/2014/main" id="{355C2D92-13A1-4F6E-A3EF-82350DA288A8}"/>
                </a:ext>
              </a:extLst>
            </p:cNvPr>
            <p:cNvSpPr txBox="1"/>
            <p:nvPr/>
          </p:nvSpPr>
          <p:spPr>
            <a:xfrm>
              <a:off x="1894414" y="5145187"/>
              <a:ext cx="1846290" cy="1795107"/>
            </a:xfrm>
            <a:prstGeom prst="rect">
              <a:avLst/>
            </a:prstGeom>
            <a:noFill/>
          </p:spPr>
          <p:txBody>
            <a:bodyPr wrap="square">
              <a:spAutoFit/>
            </a:bodyPr>
            <a:lstStyle/>
            <a:p>
              <a:pPr lvl="0" algn="just">
                <a:lnSpc>
                  <a:spcPct val="107000"/>
                </a:lnSpc>
                <a:spcAft>
                  <a:spcPts val="800"/>
                </a:spcAft>
                <a:buClr>
                  <a:srgbClr val="548DD4"/>
                </a:buClr>
                <a:tabLst>
                  <a:tab pos="629920" algn="l"/>
                </a:tabLst>
              </a:pPr>
              <a:r>
                <a:rPr lang="pt-BR" sz="1300" dirty="0">
                  <a:effectLst/>
                  <a:latin typeface="Calibri" panose="020F0502020204030204" pitchFamily="34" charset="0"/>
                  <a:ea typeface="Calibri" panose="020F0502020204030204" pitchFamily="34" charset="0"/>
                  <a:cs typeface="Calibri" panose="020F0502020204030204" pitchFamily="34" charset="0"/>
                </a:rPr>
                <a:t>Se você é nosso cliente, verifique também os contratos entre nós: eles podem conter mais detalhes sobre como coletamos e processamos seus dados. </a:t>
              </a:r>
              <a:endParaRPr lang="pt-BR" sz="13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52" name="Agrupar 51">
            <a:extLst>
              <a:ext uri="{FF2B5EF4-FFF2-40B4-BE49-F238E27FC236}">
                <a16:creationId xmlns:a16="http://schemas.microsoft.com/office/drawing/2014/main" id="{F78A60ED-497A-4796-B614-0278986619D2}"/>
              </a:ext>
            </a:extLst>
          </p:cNvPr>
          <p:cNvGrpSpPr/>
          <p:nvPr/>
        </p:nvGrpSpPr>
        <p:grpSpPr>
          <a:xfrm>
            <a:off x="3941063" y="4733900"/>
            <a:ext cx="2169119" cy="1333402"/>
            <a:chOff x="3929844" y="4302351"/>
            <a:chExt cx="3913739" cy="1333402"/>
          </a:xfrm>
        </p:grpSpPr>
        <p:sp>
          <p:nvSpPr>
            <p:cNvPr id="47" name="CaixaDeTexto 46">
              <a:extLst>
                <a:ext uri="{FF2B5EF4-FFF2-40B4-BE49-F238E27FC236}">
                  <a16:creationId xmlns:a16="http://schemas.microsoft.com/office/drawing/2014/main" id="{CFD3D001-0AE9-423B-A320-B192CB464D84}"/>
                </a:ext>
              </a:extLst>
            </p:cNvPr>
            <p:cNvSpPr txBox="1"/>
            <p:nvPr/>
          </p:nvSpPr>
          <p:spPr>
            <a:xfrm>
              <a:off x="3929844" y="4302351"/>
              <a:ext cx="1046748" cy="707886"/>
            </a:xfrm>
            <a:prstGeom prst="rect">
              <a:avLst/>
            </a:prstGeom>
            <a:noFill/>
          </p:spPr>
          <p:txBody>
            <a:bodyPr wrap="square" rtlCol="0">
              <a:spAutoFit/>
            </a:bodyPr>
            <a:lstStyle/>
            <a:p>
              <a:r>
                <a:rPr lang="pt-BR" sz="40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3.</a:t>
              </a:r>
            </a:p>
          </p:txBody>
        </p:sp>
        <p:sp>
          <p:nvSpPr>
            <p:cNvPr id="49" name="CaixaDeTexto 48">
              <a:extLst>
                <a:ext uri="{FF2B5EF4-FFF2-40B4-BE49-F238E27FC236}">
                  <a16:creationId xmlns:a16="http://schemas.microsoft.com/office/drawing/2014/main" id="{02DE88C2-A48E-4C4A-930C-14F6E508A140}"/>
                </a:ext>
              </a:extLst>
            </p:cNvPr>
            <p:cNvSpPr txBox="1"/>
            <p:nvPr/>
          </p:nvSpPr>
          <p:spPr>
            <a:xfrm>
              <a:off x="4919188" y="4482745"/>
              <a:ext cx="2924395" cy="1153008"/>
            </a:xfrm>
            <a:prstGeom prst="rect">
              <a:avLst/>
            </a:prstGeom>
            <a:noFill/>
          </p:spPr>
          <p:txBody>
            <a:bodyPr wrap="square">
              <a:spAutoFit/>
            </a:bodyPr>
            <a:lstStyle/>
            <a:p>
              <a:pPr lvl="0" algn="just">
                <a:lnSpc>
                  <a:spcPct val="107000"/>
                </a:lnSpc>
                <a:buClr>
                  <a:srgbClr val="548DD4"/>
                </a:buClr>
                <a:tabLst>
                  <a:tab pos="629920" algn="l"/>
                </a:tabLst>
              </a:pPr>
              <a:r>
                <a:rPr lang="pt-BR" sz="1300" dirty="0">
                  <a:latin typeface="Calibri" panose="020F0502020204030204" pitchFamily="34" charset="0"/>
                  <a:cs typeface="Calibri" panose="020F0502020204030204" pitchFamily="34" charset="0"/>
                </a:rPr>
                <a:t>Caso não esteja de acordo com esta Política, você poderá descontinuar seu acesso ao site.</a:t>
              </a:r>
            </a:p>
          </p:txBody>
        </p:sp>
      </p:grpSp>
      <p:grpSp>
        <p:nvGrpSpPr>
          <p:cNvPr id="54" name="Agrupar 53">
            <a:extLst>
              <a:ext uri="{FF2B5EF4-FFF2-40B4-BE49-F238E27FC236}">
                <a16:creationId xmlns:a16="http://schemas.microsoft.com/office/drawing/2014/main" id="{E4FA3382-5537-4D66-8C69-1FAF67AA67EB}"/>
              </a:ext>
            </a:extLst>
          </p:cNvPr>
          <p:cNvGrpSpPr/>
          <p:nvPr/>
        </p:nvGrpSpPr>
        <p:grpSpPr>
          <a:xfrm>
            <a:off x="311559" y="7222586"/>
            <a:ext cx="5798623" cy="1217595"/>
            <a:chOff x="311559" y="290783"/>
            <a:chExt cx="5798623" cy="1217595"/>
          </a:xfrm>
        </p:grpSpPr>
        <p:grpSp>
          <p:nvGrpSpPr>
            <p:cNvPr id="55" name="Agrupar 54">
              <a:extLst>
                <a:ext uri="{FF2B5EF4-FFF2-40B4-BE49-F238E27FC236}">
                  <a16:creationId xmlns:a16="http://schemas.microsoft.com/office/drawing/2014/main" id="{FB755932-66B3-436D-B4A8-24075443AB29}"/>
                </a:ext>
              </a:extLst>
            </p:cNvPr>
            <p:cNvGrpSpPr/>
            <p:nvPr/>
          </p:nvGrpSpPr>
          <p:grpSpPr>
            <a:xfrm>
              <a:off x="311559" y="290783"/>
              <a:ext cx="5637006" cy="1217595"/>
              <a:chOff x="173335" y="6383238"/>
              <a:chExt cx="5637006" cy="1217595"/>
            </a:xfrm>
          </p:grpSpPr>
          <p:grpSp>
            <p:nvGrpSpPr>
              <p:cNvPr id="57" name="Agrupar 56">
                <a:extLst>
                  <a:ext uri="{FF2B5EF4-FFF2-40B4-BE49-F238E27FC236}">
                    <a16:creationId xmlns:a16="http://schemas.microsoft.com/office/drawing/2014/main" id="{D14F3363-8206-48CF-9EB3-AE230B987DDF}"/>
                  </a:ext>
                </a:extLst>
              </p:cNvPr>
              <p:cNvGrpSpPr/>
              <p:nvPr/>
            </p:nvGrpSpPr>
            <p:grpSpPr>
              <a:xfrm>
                <a:off x="407226" y="6383238"/>
                <a:ext cx="5403115" cy="606366"/>
                <a:chOff x="407226" y="6383238"/>
                <a:chExt cx="5403115" cy="606366"/>
              </a:xfrm>
            </p:grpSpPr>
            <p:sp>
              <p:nvSpPr>
                <p:cNvPr id="59" name="Retângulo 58">
                  <a:extLst>
                    <a:ext uri="{FF2B5EF4-FFF2-40B4-BE49-F238E27FC236}">
                      <a16:creationId xmlns:a16="http://schemas.microsoft.com/office/drawing/2014/main" id="{51020A88-CE6F-4563-AD53-9E8451A0259E}"/>
                    </a:ext>
                  </a:extLst>
                </p:cNvPr>
                <p:cNvSpPr/>
                <p:nvPr/>
              </p:nvSpPr>
              <p:spPr>
                <a:xfrm>
                  <a:off x="568843" y="6383238"/>
                  <a:ext cx="5241498" cy="53162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0" name="Retângulo 59">
                  <a:extLst>
                    <a:ext uri="{FF2B5EF4-FFF2-40B4-BE49-F238E27FC236}">
                      <a16:creationId xmlns:a16="http://schemas.microsoft.com/office/drawing/2014/main" id="{641FF6F8-CFFD-442C-BD3C-FB94DB76A2A3}"/>
                    </a:ext>
                  </a:extLst>
                </p:cNvPr>
                <p:cNvSpPr/>
                <p:nvPr/>
              </p:nvSpPr>
              <p:spPr>
                <a:xfrm>
                  <a:off x="407226" y="6457976"/>
                  <a:ext cx="5241498" cy="531628"/>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58" name="CaixaDeTexto 57">
                <a:extLst>
                  <a:ext uri="{FF2B5EF4-FFF2-40B4-BE49-F238E27FC236}">
                    <a16:creationId xmlns:a16="http://schemas.microsoft.com/office/drawing/2014/main" id="{B4A3A967-C695-4CE7-9000-4990EB45C17E}"/>
                  </a:ext>
                </a:extLst>
              </p:cNvPr>
              <p:cNvSpPr txBox="1"/>
              <p:nvPr/>
            </p:nvSpPr>
            <p:spPr>
              <a:xfrm>
                <a:off x="173335" y="6400504"/>
                <a:ext cx="749901" cy="1200329"/>
              </a:xfrm>
              <a:prstGeom prst="rect">
                <a:avLst/>
              </a:prstGeom>
              <a:noFill/>
            </p:spPr>
            <p:txBody>
              <a:bodyPr wrap="square" rtlCol="0">
                <a:spAutoFit/>
              </a:bodyPr>
              <a:lstStyle/>
              <a:p>
                <a:r>
                  <a:rPr lang="pt-BR" sz="7200" b="1" dirty="0">
                    <a:ln w="10160">
                      <a:solidFill>
                        <a:srgbClr val="0070C0"/>
                      </a:solidFill>
                      <a:prstDash val="solid"/>
                    </a:ln>
                    <a:solidFill>
                      <a:srgbClr val="FFFFFF"/>
                    </a:solidFill>
                    <a:effectLst>
                      <a:outerShdw blurRad="38100" dist="22860" dir="5400000" algn="tl" rotWithShape="0">
                        <a:srgbClr val="000000">
                          <a:alpha val="30000"/>
                        </a:srgbClr>
                      </a:outerShdw>
                    </a:effectLst>
                  </a:rPr>
                  <a:t>3</a:t>
                </a:r>
              </a:p>
            </p:txBody>
          </p:sp>
        </p:grpSp>
        <p:sp>
          <p:nvSpPr>
            <p:cNvPr id="56" name="CaixaDeTexto 55">
              <a:extLst>
                <a:ext uri="{FF2B5EF4-FFF2-40B4-BE49-F238E27FC236}">
                  <a16:creationId xmlns:a16="http://schemas.microsoft.com/office/drawing/2014/main" id="{E1A8F113-DA2B-4A65-AF47-8B453BF0308D}"/>
                </a:ext>
              </a:extLst>
            </p:cNvPr>
            <p:cNvSpPr txBox="1"/>
            <p:nvPr/>
          </p:nvSpPr>
          <p:spPr>
            <a:xfrm>
              <a:off x="970045" y="426687"/>
              <a:ext cx="5140137" cy="338554"/>
            </a:xfrm>
            <a:prstGeom prst="rect">
              <a:avLst/>
            </a:prstGeom>
            <a:noFill/>
          </p:spPr>
          <p:txBody>
            <a:bodyPr wrap="square" rtlCol="0">
              <a:spAutoFit/>
            </a:bodyPr>
            <a:lstStyle/>
            <a:p>
              <a:r>
                <a:rPr lang="pt-BR" sz="1600" b="1" cap="all" dirty="0">
                  <a:solidFill>
                    <a:srgbClr val="002060"/>
                  </a:solidFill>
                  <a:latin typeface="Calibri" panose="020F0502020204030204" pitchFamily="34" charset="0"/>
                  <a:cs typeface="Calibri" panose="020F0502020204030204" pitchFamily="34" charset="0"/>
                </a:rPr>
                <a:t>Que tipo de dados pessoais a FARMARIN coleta?</a:t>
              </a:r>
              <a:endParaRPr lang="pt-BR" sz="1600" dirty="0">
                <a:solidFill>
                  <a:srgbClr val="002060"/>
                </a:solidFill>
              </a:endParaRPr>
            </a:p>
          </p:txBody>
        </p:sp>
      </p:grpSp>
      <p:grpSp>
        <p:nvGrpSpPr>
          <p:cNvPr id="74" name="Agrupar 73">
            <a:extLst>
              <a:ext uri="{FF2B5EF4-FFF2-40B4-BE49-F238E27FC236}">
                <a16:creationId xmlns:a16="http://schemas.microsoft.com/office/drawing/2014/main" id="{1356FD38-32AB-4E79-B6D9-47A67A500181}"/>
              </a:ext>
            </a:extLst>
          </p:cNvPr>
          <p:cNvGrpSpPr/>
          <p:nvPr/>
        </p:nvGrpSpPr>
        <p:grpSpPr>
          <a:xfrm>
            <a:off x="226500" y="9177175"/>
            <a:ext cx="6405002" cy="2113372"/>
            <a:chOff x="226499" y="8187943"/>
            <a:chExt cx="6405002" cy="2113372"/>
          </a:xfrm>
        </p:grpSpPr>
        <p:sp>
          <p:nvSpPr>
            <p:cNvPr id="65" name="CaixaDeTexto 64">
              <a:extLst>
                <a:ext uri="{FF2B5EF4-FFF2-40B4-BE49-F238E27FC236}">
                  <a16:creationId xmlns:a16="http://schemas.microsoft.com/office/drawing/2014/main" id="{009DFD7F-5594-4324-B2E6-2466A988EED1}"/>
                </a:ext>
              </a:extLst>
            </p:cNvPr>
            <p:cNvSpPr txBox="1"/>
            <p:nvPr/>
          </p:nvSpPr>
          <p:spPr>
            <a:xfrm>
              <a:off x="226499" y="8337093"/>
              <a:ext cx="1736653" cy="307777"/>
            </a:xfrm>
            <a:prstGeom prst="rect">
              <a:avLst/>
            </a:prstGeom>
            <a:solidFill>
              <a:schemeClr val="accent5">
                <a:lumMod val="20000"/>
                <a:lumOff val="80000"/>
              </a:schemeClr>
            </a:solidFill>
          </p:spPr>
          <p:txBody>
            <a:bodyPr wrap="square" rtlCol="0">
              <a:spAutoFit/>
            </a:bodyPr>
            <a:lstStyle/>
            <a:p>
              <a:pPr algn="ctr"/>
              <a:r>
                <a:rPr lang="pt-BR" sz="1400" b="1" dirty="0">
                  <a:solidFill>
                    <a:srgbClr val="002060"/>
                  </a:solidFill>
                  <a:latin typeface="Montserrat SemiBold" panose="00000700000000000000" pitchFamily="2" charset="0"/>
                </a:rPr>
                <a:t>Finalidade</a:t>
              </a:r>
            </a:p>
          </p:txBody>
        </p:sp>
        <p:sp>
          <p:nvSpPr>
            <p:cNvPr id="67" name="CaixaDeTexto 66">
              <a:extLst>
                <a:ext uri="{FF2B5EF4-FFF2-40B4-BE49-F238E27FC236}">
                  <a16:creationId xmlns:a16="http://schemas.microsoft.com/office/drawing/2014/main" id="{17DD8C70-0562-4DB4-AF18-304644FC091B}"/>
                </a:ext>
              </a:extLst>
            </p:cNvPr>
            <p:cNvSpPr txBox="1"/>
            <p:nvPr/>
          </p:nvSpPr>
          <p:spPr>
            <a:xfrm>
              <a:off x="1963152" y="8187943"/>
              <a:ext cx="4668349" cy="1092607"/>
            </a:xfrm>
            <a:prstGeom prst="rect">
              <a:avLst/>
            </a:prstGeom>
            <a:noFill/>
          </p:spPr>
          <p:txBody>
            <a:bodyPr wrap="square">
              <a:spAutoFit/>
            </a:bodyPr>
            <a:lstStyle/>
            <a:p>
              <a:pPr algn="just"/>
              <a:r>
                <a:rPr lang="pt-PT" sz="1300" dirty="0">
                  <a:effectLst/>
                  <a:latin typeface="Calibri" panose="020F0502020204030204" pitchFamily="34" charset="0"/>
                  <a:ea typeface="Times New Roman" panose="02020603050405020304" pitchFamily="18" charset="0"/>
                </a:rPr>
                <a:t>Nós, da </a:t>
              </a:r>
              <a:r>
                <a:rPr lang="pt-PT" sz="1300" b="1" dirty="0">
                  <a:solidFill>
                    <a:srgbClr val="C00000"/>
                  </a:solidFill>
                  <a:latin typeface="Calibri" panose="020F0502020204030204" pitchFamily="34" charset="0"/>
                  <a:ea typeface="Times New Roman" panose="02020603050405020304" pitchFamily="18" charset="0"/>
                </a:rPr>
                <a:t>FARMARIN</a:t>
              </a:r>
              <a:r>
                <a:rPr lang="pt-PT" sz="1300" dirty="0">
                  <a:effectLst/>
                  <a:latin typeface="Calibri" panose="020F0502020204030204" pitchFamily="34" charset="0"/>
                  <a:ea typeface="Times New Roman" panose="02020603050405020304" pitchFamily="18" charset="0"/>
                </a:rPr>
                <a:t>, coletamos o mínimo possível de dados pessoais e apenas utilizamos esses dados para as finalidades específicas em que foram coletados. Dessa forma, os tipos de dados </a:t>
              </a:r>
              <a:r>
                <a:rPr lang="pt-PT" sz="1300" dirty="0">
                  <a:latin typeface="Calibri" panose="020F0502020204030204" pitchFamily="34" charset="0"/>
                  <a:ea typeface="Times New Roman" panose="02020603050405020304" pitchFamily="18" charset="0"/>
                </a:rPr>
                <a:t>p</a:t>
              </a:r>
              <a:r>
                <a:rPr lang="pt-PT" sz="1300" dirty="0">
                  <a:effectLst/>
                  <a:latin typeface="Calibri" panose="020F0502020204030204" pitchFamily="34" charset="0"/>
                  <a:ea typeface="Times New Roman" panose="02020603050405020304" pitchFamily="18" charset="0"/>
                </a:rPr>
                <a:t>essoais e a forma como a </a:t>
              </a:r>
              <a:r>
                <a:rPr lang="pt-PT" sz="1300" b="1" dirty="0">
                  <a:solidFill>
                    <a:srgbClr val="C00000"/>
                  </a:solidFill>
                  <a:latin typeface="Calibri" panose="020F0502020204030204" pitchFamily="34" charset="0"/>
                  <a:ea typeface="Times New Roman" panose="02020603050405020304" pitchFamily="18" charset="0"/>
                </a:rPr>
                <a:t>FARMARIN</a:t>
              </a:r>
              <a:r>
                <a:rPr lang="pt-PT" sz="1300" dirty="0">
                  <a:effectLst/>
                  <a:latin typeface="Calibri" panose="020F0502020204030204" pitchFamily="34" charset="0"/>
                  <a:ea typeface="Times New Roman" panose="02020603050405020304" pitchFamily="18" charset="0"/>
                </a:rPr>
                <a:t> os coleta dependem de como você se relaciona conosco e por quê. </a:t>
              </a:r>
              <a:endParaRPr lang="pt-BR" sz="1300" dirty="0"/>
            </a:p>
          </p:txBody>
        </p:sp>
        <p:sp>
          <p:nvSpPr>
            <p:cNvPr id="68" name="CaixaDeTexto 67">
              <a:extLst>
                <a:ext uri="{FF2B5EF4-FFF2-40B4-BE49-F238E27FC236}">
                  <a16:creationId xmlns:a16="http://schemas.microsoft.com/office/drawing/2014/main" id="{E76C3837-4F5E-4B29-9DA2-6B47062AECC1}"/>
                </a:ext>
              </a:extLst>
            </p:cNvPr>
            <p:cNvSpPr txBox="1"/>
            <p:nvPr/>
          </p:nvSpPr>
          <p:spPr>
            <a:xfrm>
              <a:off x="226500" y="9650383"/>
              <a:ext cx="1736651" cy="307777"/>
            </a:xfrm>
            <a:prstGeom prst="rect">
              <a:avLst/>
            </a:prstGeom>
            <a:solidFill>
              <a:schemeClr val="accent5">
                <a:lumMod val="20000"/>
                <a:lumOff val="80000"/>
              </a:schemeClr>
            </a:solidFill>
          </p:spPr>
          <p:txBody>
            <a:bodyPr wrap="square" rtlCol="0">
              <a:spAutoFit/>
            </a:bodyPr>
            <a:lstStyle/>
            <a:p>
              <a:pPr algn="ctr"/>
              <a:r>
                <a:rPr lang="pt-BR" sz="1400" b="1" dirty="0">
                  <a:solidFill>
                    <a:srgbClr val="002060"/>
                  </a:solidFill>
                  <a:latin typeface="Montserrat SemiBold" panose="00000700000000000000" pitchFamily="2" charset="0"/>
                </a:rPr>
                <a:t>Fale Conosco</a:t>
              </a:r>
            </a:p>
          </p:txBody>
        </p:sp>
        <p:sp>
          <p:nvSpPr>
            <p:cNvPr id="70" name="CaixaDeTexto 69">
              <a:extLst>
                <a:ext uri="{FF2B5EF4-FFF2-40B4-BE49-F238E27FC236}">
                  <a16:creationId xmlns:a16="http://schemas.microsoft.com/office/drawing/2014/main" id="{0CA75176-B06B-4457-BD74-DF2813539315}"/>
                </a:ext>
              </a:extLst>
            </p:cNvPr>
            <p:cNvSpPr txBox="1"/>
            <p:nvPr/>
          </p:nvSpPr>
          <p:spPr>
            <a:xfrm>
              <a:off x="1955315" y="9408763"/>
              <a:ext cx="4668349" cy="892552"/>
            </a:xfrm>
            <a:prstGeom prst="rect">
              <a:avLst/>
            </a:prstGeom>
            <a:noFill/>
          </p:spPr>
          <p:txBody>
            <a:bodyPr wrap="square">
              <a:spAutoFit/>
            </a:bodyPr>
            <a:lstStyle/>
            <a:p>
              <a:pPr algn="just"/>
              <a:r>
                <a:rPr lang="pt-PT" sz="1300" dirty="0">
                  <a:effectLst/>
                  <a:latin typeface="Calibri" panose="020F0502020204030204" pitchFamily="34" charset="0"/>
                  <a:ea typeface="Times New Roman" panose="02020603050405020304" pitchFamily="18" charset="0"/>
                </a:rPr>
                <a:t>Para otimizar a experiência dos nossos clientes e usuários, a </a:t>
              </a:r>
              <a:r>
                <a:rPr lang="pt-PT" sz="1300" b="1" dirty="0">
                  <a:solidFill>
                    <a:srgbClr val="C00000"/>
                  </a:solidFill>
                  <a:latin typeface="Calibri" panose="020F0502020204030204" pitchFamily="34" charset="0"/>
                  <a:ea typeface="Times New Roman" panose="02020603050405020304" pitchFamily="18" charset="0"/>
                </a:rPr>
                <a:t>FARMARIN</a:t>
              </a:r>
              <a:r>
                <a:rPr lang="pt-PT" sz="1300" b="1" dirty="0">
                  <a:solidFill>
                    <a:srgbClr val="0070C0"/>
                  </a:solidFill>
                  <a:latin typeface="Calibri" panose="020F0502020204030204" pitchFamily="34" charset="0"/>
                  <a:ea typeface="Times New Roman" panose="02020603050405020304" pitchFamily="18" charset="0"/>
                </a:rPr>
                <a:t> </a:t>
              </a:r>
              <a:r>
                <a:rPr lang="pt-PT" sz="1300" dirty="0">
                  <a:effectLst/>
                  <a:latin typeface="Calibri" panose="020F0502020204030204" pitchFamily="34" charset="0"/>
                  <a:ea typeface="Times New Roman" panose="02020603050405020304" pitchFamily="18" charset="0"/>
                </a:rPr>
                <a:t>poderá coletar informações pessoais, tais como nome completo e </a:t>
              </a:r>
              <a:r>
                <a:rPr lang="pt-PT" sz="1300" i="1" dirty="0">
                  <a:effectLst/>
                  <a:latin typeface="Calibri" panose="020F0502020204030204" pitchFamily="34" charset="0"/>
                  <a:ea typeface="Times New Roman" panose="02020603050405020304" pitchFamily="18" charset="0"/>
                </a:rPr>
                <a:t>e-mail</a:t>
              </a:r>
              <a:r>
                <a:rPr lang="pt-PT" sz="1300" dirty="0">
                  <a:effectLst/>
                  <a:latin typeface="Calibri" panose="020F0502020204030204" pitchFamily="34" charset="0"/>
                  <a:ea typeface="Times New Roman" panose="02020603050405020304" pitchFamily="18" charset="0"/>
                </a:rPr>
                <a:t>. Seus dados pessoais são utilizados principalmente para garantirmos o pronto retorno de seu contato. </a:t>
              </a:r>
              <a:endParaRPr lang="pt-BR" sz="1300" dirty="0"/>
            </a:p>
          </p:txBody>
        </p:sp>
      </p:grpSp>
      <p:pic>
        <p:nvPicPr>
          <p:cNvPr id="3" name="Gráfico 2">
            <a:extLst>
              <a:ext uri="{FF2B5EF4-FFF2-40B4-BE49-F238E27FC236}">
                <a16:creationId xmlns:a16="http://schemas.microsoft.com/office/drawing/2014/main" id="{B3074B7E-3383-48BC-9FF9-A9F8BC16AD6B}"/>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56858" y="2032120"/>
            <a:ext cx="635494" cy="635494"/>
          </a:xfrm>
          <a:prstGeom prst="rect">
            <a:avLst/>
          </a:prstGeom>
        </p:spPr>
      </p:pic>
      <p:pic>
        <p:nvPicPr>
          <p:cNvPr id="12" name="Gráfico 11">
            <a:extLst>
              <a:ext uri="{FF2B5EF4-FFF2-40B4-BE49-F238E27FC236}">
                <a16:creationId xmlns:a16="http://schemas.microsoft.com/office/drawing/2014/main" id="{2100B170-8CF0-4605-89CF-72F0B7B35C2C}"/>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61447" y="3705429"/>
            <a:ext cx="629965" cy="629965"/>
          </a:xfrm>
          <a:prstGeom prst="rect">
            <a:avLst/>
          </a:prstGeom>
        </p:spPr>
      </p:pic>
      <p:sp>
        <p:nvSpPr>
          <p:cNvPr id="45" name="CaixaDeTexto 44">
            <a:extLst>
              <a:ext uri="{FF2B5EF4-FFF2-40B4-BE49-F238E27FC236}">
                <a16:creationId xmlns:a16="http://schemas.microsoft.com/office/drawing/2014/main" id="{A89003BB-A259-4C6E-A167-3CC611C2A483}"/>
              </a:ext>
            </a:extLst>
          </p:cNvPr>
          <p:cNvSpPr txBox="1"/>
          <p:nvPr/>
        </p:nvSpPr>
        <p:spPr>
          <a:xfrm>
            <a:off x="485207" y="8381822"/>
            <a:ext cx="5679603" cy="544830"/>
          </a:xfrm>
          <a:prstGeom prst="roundRect">
            <a:avLst/>
          </a:prstGeom>
          <a:ln>
            <a:extLst>
              <a:ext uri="{C807C97D-BFC1-408E-A445-0C87EB9F89A2}">
                <ask:lineSketchStyleProps xmlns:ask="http://schemas.microsoft.com/office/drawing/2018/sketchyshapes" xmlns="" sd="1219033472">
                  <a:custGeom>
                    <a:avLst/>
                    <a:gdLst>
                      <a:gd name="connsiteX0" fmla="*/ 0 w 5679603"/>
                      <a:gd name="connsiteY0" fmla="*/ 0 h 830997"/>
                      <a:gd name="connsiteX1" fmla="*/ 744659 w 5679603"/>
                      <a:gd name="connsiteY1" fmla="*/ 0 h 830997"/>
                      <a:gd name="connsiteX2" fmla="*/ 1432522 w 5679603"/>
                      <a:gd name="connsiteY2" fmla="*/ 0 h 830997"/>
                      <a:gd name="connsiteX3" fmla="*/ 2063589 w 5679603"/>
                      <a:gd name="connsiteY3" fmla="*/ 0 h 830997"/>
                      <a:gd name="connsiteX4" fmla="*/ 2694656 w 5679603"/>
                      <a:gd name="connsiteY4" fmla="*/ 0 h 830997"/>
                      <a:gd name="connsiteX5" fmla="*/ 3439315 w 5679603"/>
                      <a:gd name="connsiteY5" fmla="*/ 0 h 830997"/>
                      <a:gd name="connsiteX6" fmla="*/ 4127178 w 5679603"/>
                      <a:gd name="connsiteY6" fmla="*/ 0 h 830997"/>
                      <a:gd name="connsiteX7" fmla="*/ 4587857 w 5679603"/>
                      <a:gd name="connsiteY7" fmla="*/ 0 h 830997"/>
                      <a:gd name="connsiteX8" fmla="*/ 5679603 w 5679603"/>
                      <a:gd name="connsiteY8" fmla="*/ 0 h 830997"/>
                      <a:gd name="connsiteX9" fmla="*/ 5679603 w 5679603"/>
                      <a:gd name="connsiteY9" fmla="*/ 432118 h 830997"/>
                      <a:gd name="connsiteX10" fmla="*/ 5679603 w 5679603"/>
                      <a:gd name="connsiteY10" fmla="*/ 830997 h 830997"/>
                      <a:gd name="connsiteX11" fmla="*/ 5162128 w 5679603"/>
                      <a:gd name="connsiteY11" fmla="*/ 830997 h 830997"/>
                      <a:gd name="connsiteX12" fmla="*/ 4417469 w 5679603"/>
                      <a:gd name="connsiteY12" fmla="*/ 830997 h 830997"/>
                      <a:gd name="connsiteX13" fmla="*/ 3843198 w 5679603"/>
                      <a:gd name="connsiteY13" fmla="*/ 830997 h 830997"/>
                      <a:gd name="connsiteX14" fmla="*/ 3098539 w 5679603"/>
                      <a:gd name="connsiteY14" fmla="*/ 830997 h 830997"/>
                      <a:gd name="connsiteX15" fmla="*/ 2581064 w 5679603"/>
                      <a:gd name="connsiteY15" fmla="*/ 830997 h 830997"/>
                      <a:gd name="connsiteX16" fmla="*/ 2120385 w 5679603"/>
                      <a:gd name="connsiteY16" fmla="*/ 830997 h 830997"/>
                      <a:gd name="connsiteX17" fmla="*/ 1659706 w 5679603"/>
                      <a:gd name="connsiteY17" fmla="*/ 830997 h 830997"/>
                      <a:gd name="connsiteX18" fmla="*/ 971843 w 5679603"/>
                      <a:gd name="connsiteY18" fmla="*/ 830997 h 830997"/>
                      <a:gd name="connsiteX19" fmla="*/ 0 w 5679603"/>
                      <a:gd name="connsiteY19" fmla="*/ 830997 h 830997"/>
                      <a:gd name="connsiteX20" fmla="*/ 0 w 5679603"/>
                      <a:gd name="connsiteY20" fmla="*/ 415499 h 830997"/>
                      <a:gd name="connsiteX21" fmla="*/ 0 w 5679603"/>
                      <a:gd name="connsiteY21" fmla="*/ 0 h 830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79603" h="830997" fill="none" extrusionOk="0">
                        <a:moveTo>
                          <a:pt x="0" y="0"/>
                        </a:moveTo>
                        <a:cubicBezTo>
                          <a:pt x="177199" y="35261"/>
                          <a:pt x="590000" y="26313"/>
                          <a:pt x="744659" y="0"/>
                        </a:cubicBezTo>
                        <a:cubicBezTo>
                          <a:pt x="899318" y="-26313"/>
                          <a:pt x="1192861" y="9635"/>
                          <a:pt x="1432522" y="0"/>
                        </a:cubicBezTo>
                        <a:cubicBezTo>
                          <a:pt x="1672183" y="-9635"/>
                          <a:pt x="1907783" y="-27537"/>
                          <a:pt x="2063589" y="0"/>
                        </a:cubicBezTo>
                        <a:cubicBezTo>
                          <a:pt x="2219395" y="27537"/>
                          <a:pt x="2440495" y="-30040"/>
                          <a:pt x="2694656" y="0"/>
                        </a:cubicBezTo>
                        <a:cubicBezTo>
                          <a:pt x="2948817" y="30040"/>
                          <a:pt x="3074094" y="1560"/>
                          <a:pt x="3439315" y="0"/>
                        </a:cubicBezTo>
                        <a:cubicBezTo>
                          <a:pt x="3804536" y="-1560"/>
                          <a:pt x="3932687" y="-2095"/>
                          <a:pt x="4127178" y="0"/>
                        </a:cubicBezTo>
                        <a:cubicBezTo>
                          <a:pt x="4321669" y="2095"/>
                          <a:pt x="4495431" y="5185"/>
                          <a:pt x="4587857" y="0"/>
                        </a:cubicBezTo>
                        <a:cubicBezTo>
                          <a:pt x="4680283" y="-5185"/>
                          <a:pt x="5427404" y="39781"/>
                          <a:pt x="5679603" y="0"/>
                        </a:cubicBezTo>
                        <a:cubicBezTo>
                          <a:pt x="5682385" y="157668"/>
                          <a:pt x="5686643" y="240282"/>
                          <a:pt x="5679603" y="432118"/>
                        </a:cubicBezTo>
                        <a:cubicBezTo>
                          <a:pt x="5672563" y="623954"/>
                          <a:pt x="5665075" y="694528"/>
                          <a:pt x="5679603" y="830997"/>
                        </a:cubicBezTo>
                        <a:cubicBezTo>
                          <a:pt x="5443013" y="830193"/>
                          <a:pt x="5344197" y="841864"/>
                          <a:pt x="5162128" y="830997"/>
                        </a:cubicBezTo>
                        <a:cubicBezTo>
                          <a:pt x="4980059" y="820130"/>
                          <a:pt x="4770456" y="803893"/>
                          <a:pt x="4417469" y="830997"/>
                        </a:cubicBezTo>
                        <a:cubicBezTo>
                          <a:pt x="4064482" y="858101"/>
                          <a:pt x="4029286" y="815170"/>
                          <a:pt x="3843198" y="830997"/>
                        </a:cubicBezTo>
                        <a:cubicBezTo>
                          <a:pt x="3657110" y="846824"/>
                          <a:pt x="3327708" y="824424"/>
                          <a:pt x="3098539" y="830997"/>
                        </a:cubicBezTo>
                        <a:cubicBezTo>
                          <a:pt x="2869370" y="837570"/>
                          <a:pt x="2774853" y="819764"/>
                          <a:pt x="2581064" y="830997"/>
                        </a:cubicBezTo>
                        <a:cubicBezTo>
                          <a:pt x="2387275" y="842230"/>
                          <a:pt x="2272429" y="815965"/>
                          <a:pt x="2120385" y="830997"/>
                        </a:cubicBezTo>
                        <a:cubicBezTo>
                          <a:pt x="1968341" y="846029"/>
                          <a:pt x="1841458" y="830867"/>
                          <a:pt x="1659706" y="830997"/>
                        </a:cubicBezTo>
                        <a:cubicBezTo>
                          <a:pt x="1477954" y="831127"/>
                          <a:pt x="1215460" y="799976"/>
                          <a:pt x="971843" y="830997"/>
                        </a:cubicBezTo>
                        <a:cubicBezTo>
                          <a:pt x="728226" y="862018"/>
                          <a:pt x="472756" y="793566"/>
                          <a:pt x="0" y="830997"/>
                        </a:cubicBezTo>
                        <a:cubicBezTo>
                          <a:pt x="14740" y="703953"/>
                          <a:pt x="-907" y="554803"/>
                          <a:pt x="0" y="415499"/>
                        </a:cubicBezTo>
                        <a:cubicBezTo>
                          <a:pt x="907" y="276195"/>
                          <a:pt x="7393" y="155802"/>
                          <a:pt x="0" y="0"/>
                        </a:cubicBezTo>
                        <a:close/>
                      </a:path>
                      <a:path w="5679603" h="830997" stroke="0" extrusionOk="0">
                        <a:moveTo>
                          <a:pt x="0" y="0"/>
                        </a:moveTo>
                        <a:cubicBezTo>
                          <a:pt x="195083" y="-22206"/>
                          <a:pt x="385504" y="-12303"/>
                          <a:pt x="574271" y="0"/>
                        </a:cubicBezTo>
                        <a:cubicBezTo>
                          <a:pt x="763038" y="12303"/>
                          <a:pt x="847301" y="-13253"/>
                          <a:pt x="1034950" y="0"/>
                        </a:cubicBezTo>
                        <a:cubicBezTo>
                          <a:pt x="1222599" y="13253"/>
                          <a:pt x="1618186" y="22807"/>
                          <a:pt x="1779609" y="0"/>
                        </a:cubicBezTo>
                        <a:cubicBezTo>
                          <a:pt x="1941032" y="-22807"/>
                          <a:pt x="2121340" y="-20341"/>
                          <a:pt x="2353880" y="0"/>
                        </a:cubicBezTo>
                        <a:cubicBezTo>
                          <a:pt x="2586420" y="20341"/>
                          <a:pt x="2729061" y="-14958"/>
                          <a:pt x="2928151" y="0"/>
                        </a:cubicBezTo>
                        <a:cubicBezTo>
                          <a:pt x="3127241" y="14958"/>
                          <a:pt x="3371835" y="-34435"/>
                          <a:pt x="3672810" y="0"/>
                        </a:cubicBezTo>
                        <a:cubicBezTo>
                          <a:pt x="3973785" y="34435"/>
                          <a:pt x="3946199" y="-22829"/>
                          <a:pt x="4190285" y="0"/>
                        </a:cubicBezTo>
                        <a:cubicBezTo>
                          <a:pt x="4434371" y="22829"/>
                          <a:pt x="4678877" y="8048"/>
                          <a:pt x="4934944" y="0"/>
                        </a:cubicBezTo>
                        <a:cubicBezTo>
                          <a:pt x="5191011" y="-8048"/>
                          <a:pt x="5481273" y="-14010"/>
                          <a:pt x="5679603" y="0"/>
                        </a:cubicBezTo>
                        <a:cubicBezTo>
                          <a:pt x="5677264" y="150474"/>
                          <a:pt x="5698094" y="224543"/>
                          <a:pt x="5679603" y="415499"/>
                        </a:cubicBezTo>
                        <a:cubicBezTo>
                          <a:pt x="5661112" y="606455"/>
                          <a:pt x="5664332" y="665240"/>
                          <a:pt x="5679603" y="830997"/>
                        </a:cubicBezTo>
                        <a:cubicBezTo>
                          <a:pt x="5491293" y="813188"/>
                          <a:pt x="5210164" y="806808"/>
                          <a:pt x="4991740" y="830997"/>
                        </a:cubicBezTo>
                        <a:cubicBezTo>
                          <a:pt x="4773316" y="855186"/>
                          <a:pt x="4456487" y="831522"/>
                          <a:pt x="4247081" y="830997"/>
                        </a:cubicBezTo>
                        <a:cubicBezTo>
                          <a:pt x="4037675" y="830472"/>
                          <a:pt x="3734139" y="801140"/>
                          <a:pt x="3502422" y="830997"/>
                        </a:cubicBezTo>
                        <a:cubicBezTo>
                          <a:pt x="3270705" y="860854"/>
                          <a:pt x="3193885" y="834485"/>
                          <a:pt x="2984947" y="830997"/>
                        </a:cubicBezTo>
                        <a:cubicBezTo>
                          <a:pt x="2776010" y="827509"/>
                          <a:pt x="2493859" y="816378"/>
                          <a:pt x="2353880" y="830997"/>
                        </a:cubicBezTo>
                        <a:cubicBezTo>
                          <a:pt x="2213901" y="845616"/>
                          <a:pt x="1972517" y="823268"/>
                          <a:pt x="1609221" y="830997"/>
                        </a:cubicBezTo>
                        <a:cubicBezTo>
                          <a:pt x="1245925" y="838726"/>
                          <a:pt x="1225351" y="829784"/>
                          <a:pt x="978154" y="830997"/>
                        </a:cubicBezTo>
                        <a:cubicBezTo>
                          <a:pt x="730957" y="832210"/>
                          <a:pt x="197818" y="801592"/>
                          <a:pt x="0" y="830997"/>
                        </a:cubicBezTo>
                        <a:cubicBezTo>
                          <a:pt x="-14410" y="746849"/>
                          <a:pt x="-1109" y="620977"/>
                          <a:pt x="0" y="432118"/>
                        </a:cubicBezTo>
                        <a:cubicBezTo>
                          <a:pt x="1109" y="243259"/>
                          <a:pt x="9744" y="107780"/>
                          <a:pt x="0" y="0"/>
                        </a:cubicBezTo>
                        <a:close/>
                      </a:path>
                    </a:pathLst>
                  </a:custGeom>
                  <ask:type>
                    <ask:lineSketchNone/>
                  </ask:type>
                </ask:lineSketchStyleProps>
              </a:ext>
            </a:extLst>
          </a:ln>
        </p:spPr>
        <p:style>
          <a:lnRef idx="2">
            <a:schemeClr val="accent5"/>
          </a:lnRef>
          <a:fillRef idx="1">
            <a:schemeClr val="lt1"/>
          </a:fillRef>
          <a:effectRef idx="0">
            <a:schemeClr val="accent5"/>
          </a:effectRef>
          <a:fontRef idx="minor">
            <a:schemeClr val="dk1"/>
          </a:fontRef>
        </p:style>
        <p:txBody>
          <a:bodyPr wrap="square">
            <a:spAutoFit/>
          </a:bodyPr>
          <a:lstStyle/>
          <a:p>
            <a:pPr algn="just"/>
            <a:r>
              <a:rPr lang="pt-BR" sz="1300" dirty="0">
                <a:solidFill>
                  <a:schemeClr val="tx1"/>
                </a:solidFill>
                <a:latin typeface="Calibri" panose="020F0502020204030204" pitchFamily="34" charset="0"/>
              </a:rPr>
              <a:t>Por meio desta Política, você terá acesso a informações importantes relativas ao tratamento dos dados pessoais que a </a:t>
            </a:r>
            <a:r>
              <a:rPr lang="pt-PT" sz="1300" b="1" dirty="0">
                <a:solidFill>
                  <a:srgbClr val="C00000"/>
                </a:solidFill>
                <a:latin typeface="Calibri" panose="020F0502020204030204" pitchFamily="34" charset="0"/>
              </a:rPr>
              <a:t>FARMARIN</a:t>
            </a:r>
            <a:r>
              <a:rPr lang="pt-BR" sz="1300" dirty="0">
                <a:solidFill>
                  <a:schemeClr val="tx1"/>
                </a:solidFill>
                <a:latin typeface="Calibri" panose="020F0502020204030204" pitchFamily="34" charset="0"/>
              </a:rPr>
              <a:t> coleta.</a:t>
            </a:r>
            <a:endParaRPr lang="pt-BR" sz="1300" dirty="0">
              <a:solidFill>
                <a:schemeClr val="accent1">
                  <a:lumMod val="50000"/>
                </a:schemeClr>
              </a:solidFill>
            </a:endParaRPr>
          </a:p>
        </p:txBody>
      </p:sp>
      <p:pic>
        <p:nvPicPr>
          <p:cNvPr id="61" name="Imagem 60" descr="Ícone&#10;&#10;Descrição gerada automaticamente">
            <a:extLst>
              <a:ext uri="{FF2B5EF4-FFF2-40B4-BE49-F238E27FC236}">
                <a16:creationId xmlns:a16="http://schemas.microsoft.com/office/drawing/2014/main" id="{96348C57-F6DB-4294-880B-A85F1FA4BB09}"/>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821414" y="4403046"/>
            <a:ext cx="485622" cy="493172"/>
          </a:xfrm>
          <a:prstGeom prst="rect">
            <a:avLst/>
          </a:prstGeom>
        </p:spPr>
      </p:pic>
      <p:pic>
        <p:nvPicPr>
          <p:cNvPr id="42" name="Imagem 41">
            <a:extLst>
              <a:ext uri="{FF2B5EF4-FFF2-40B4-BE49-F238E27FC236}">
                <a16:creationId xmlns:a16="http://schemas.microsoft.com/office/drawing/2014/main" id="{19C8C6D7-73EC-4F0D-BFFE-FE1AD40224E5}"/>
              </a:ext>
            </a:extLst>
          </p:cNvPr>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5216578" y="11476664"/>
            <a:ext cx="1384382" cy="704421"/>
          </a:xfrm>
          <a:prstGeom prst="rect">
            <a:avLst/>
          </a:prstGeom>
          <a:noFill/>
          <a:ln>
            <a:noFill/>
          </a:ln>
        </p:spPr>
      </p:pic>
    </p:spTree>
    <p:extLst>
      <p:ext uri="{BB962C8B-B14F-4D97-AF65-F5344CB8AC3E}">
        <p14:creationId xmlns:p14="http://schemas.microsoft.com/office/powerpoint/2010/main" val="2777232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Google Shape;911;p35">
            <a:extLst>
              <a:ext uri="{FF2B5EF4-FFF2-40B4-BE49-F238E27FC236}">
                <a16:creationId xmlns:a16="http://schemas.microsoft.com/office/drawing/2014/main" id="{157594AA-B0B5-48EF-95F0-A36D6C7221EC}"/>
              </a:ext>
            </a:extLst>
          </p:cNvPr>
          <p:cNvSpPr/>
          <p:nvPr/>
        </p:nvSpPr>
        <p:spPr>
          <a:xfrm>
            <a:off x="5356379" y="9199961"/>
            <a:ext cx="781270" cy="792930"/>
          </a:xfrm>
          <a:custGeom>
            <a:avLst/>
            <a:gdLst/>
            <a:ahLst/>
            <a:cxnLst/>
            <a:rect l="l" t="t" r="r" b="b"/>
            <a:pathLst>
              <a:path w="6405" h="6405" extrusionOk="0">
                <a:moveTo>
                  <a:pt x="3203" y="1"/>
                </a:moveTo>
                <a:cubicBezTo>
                  <a:pt x="1438" y="1"/>
                  <a:pt x="0" y="1438"/>
                  <a:pt x="0" y="3202"/>
                </a:cubicBezTo>
                <a:cubicBezTo>
                  <a:pt x="0" y="4967"/>
                  <a:pt x="1438" y="6405"/>
                  <a:pt x="3203" y="6405"/>
                </a:cubicBezTo>
                <a:cubicBezTo>
                  <a:pt x="4967" y="6405"/>
                  <a:pt x="6404" y="4967"/>
                  <a:pt x="6404" y="3202"/>
                </a:cubicBezTo>
                <a:cubicBezTo>
                  <a:pt x="6404" y="1438"/>
                  <a:pt x="4967" y="1"/>
                  <a:pt x="3203" y="1"/>
                </a:cubicBezTo>
                <a:close/>
              </a:path>
            </a:pathLst>
          </a:custGeom>
          <a:solidFill>
            <a:schemeClr val="accent5">
              <a:lumMod val="20000"/>
              <a:lumOff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911;p35">
            <a:extLst>
              <a:ext uri="{FF2B5EF4-FFF2-40B4-BE49-F238E27FC236}">
                <a16:creationId xmlns:a16="http://schemas.microsoft.com/office/drawing/2014/main" id="{EF65AF7A-86C6-45DD-B6B2-417876660FDC}"/>
              </a:ext>
            </a:extLst>
          </p:cNvPr>
          <p:cNvSpPr/>
          <p:nvPr/>
        </p:nvSpPr>
        <p:spPr>
          <a:xfrm>
            <a:off x="3928631" y="9216003"/>
            <a:ext cx="781270" cy="792930"/>
          </a:xfrm>
          <a:custGeom>
            <a:avLst/>
            <a:gdLst/>
            <a:ahLst/>
            <a:cxnLst/>
            <a:rect l="l" t="t" r="r" b="b"/>
            <a:pathLst>
              <a:path w="6405" h="6405" extrusionOk="0">
                <a:moveTo>
                  <a:pt x="3203" y="1"/>
                </a:moveTo>
                <a:cubicBezTo>
                  <a:pt x="1438" y="1"/>
                  <a:pt x="0" y="1438"/>
                  <a:pt x="0" y="3202"/>
                </a:cubicBezTo>
                <a:cubicBezTo>
                  <a:pt x="0" y="4967"/>
                  <a:pt x="1438" y="6405"/>
                  <a:pt x="3203" y="6405"/>
                </a:cubicBezTo>
                <a:cubicBezTo>
                  <a:pt x="4967" y="6405"/>
                  <a:pt x="6404" y="4967"/>
                  <a:pt x="6404" y="3202"/>
                </a:cubicBezTo>
                <a:cubicBezTo>
                  <a:pt x="6404" y="1438"/>
                  <a:pt x="4967" y="1"/>
                  <a:pt x="3203" y="1"/>
                </a:cubicBezTo>
                <a:close/>
              </a:path>
            </a:pathLst>
          </a:custGeom>
          <a:solidFill>
            <a:schemeClr val="accent5">
              <a:lumMod val="20000"/>
              <a:lumOff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911;p35">
            <a:extLst>
              <a:ext uri="{FF2B5EF4-FFF2-40B4-BE49-F238E27FC236}">
                <a16:creationId xmlns:a16="http://schemas.microsoft.com/office/drawing/2014/main" id="{8E40A54B-CAF4-49AB-9185-BBFDF744804D}"/>
              </a:ext>
            </a:extLst>
          </p:cNvPr>
          <p:cNvSpPr/>
          <p:nvPr/>
        </p:nvSpPr>
        <p:spPr>
          <a:xfrm>
            <a:off x="2340463" y="9151835"/>
            <a:ext cx="781270" cy="792930"/>
          </a:xfrm>
          <a:custGeom>
            <a:avLst/>
            <a:gdLst/>
            <a:ahLst/>
            <a:cxnLst/>
            <a:rect l="l" t="t" r="r" b="b"/>
            <a:pathLst>
              <a:path w="6405" h="6405" extrusionOk="0">
                <a:moveTo>
                  <a:pt x="3203" y="1"/>
                </a:moveTo>
                <a:cubicBezTo>
                  <a:pt x="1438" y="1"/>
                  <a:pt x="0" y="1438"/>
                  <a:pt x="0" y="3202"/>
                </a:cubicBezTo>
                <a:cubicBezTo>
                  <a:pt x="0" y="4967"/>
                  <a:pt x="1438" y="6405"/>
                  <a:pt x="3203" y="6405"/>
                </a:cubicBezTo>
                <a:cubicBezTo>
                  <a:pt x="4967" y="6405"/>
                  <a:pt x="6404" y="4967"/>
                  <a:pt x="6404" y="3202"/>
                </a:cubicBezTo>
                <a:cubicBezTo>
                  <a:pt x="6404" y="1438"/>
                  <a:pt x="4967" y="1"/>
                  <a:pt x="3203" y="1"/>
                </a:cubicBezTo>
                <a:close/>
              </a:path>
            </a:pathLst>
          </a:custGeom>
          <a:solidFill>
            <a:schemeClr val="accent5">
              <a:lumMod val="20000"/>
              <a:lumOff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912;p35">
            <a:extLst>
              <a:ext uri="{FF2B5EF4-FFF2-40B4-BE49-F238E27FC236}">
                <a16:creationId xmlns:a16="http://schemas.microsoft.com/office/drawing/2014/main" id="{2374BB92-98EB-4691-BF76-22C83F57E236}"/>
              </a:ext>
            </a:extLst>
          </p:cNvPr>
          <p:cNvSpPr/>
          <p:nvPr/>
        </p:nvSpPr>
        <p:spPr>
          <a:xfrm>
            <a:off x="2247351" y="9038594"/>
            <a:ext cx="999578" cy="1235432"/>
          </a:xfrm>
          <a:custGeom>
            <a:avLst/>
            <a:gdLst/>
            <a:ahLst/>
            <a:cxnLst/>
            <a:rect l="l" t="t" r="r" b="b"/>
            <a:pathLst>
              <a:path w="9418" h="11471" extrusionOk="0">
                <a:moveTo>
                  <a:pt x="4710" y="1"/>
                </a:moveTo>
                <a:cubicBezTo>
                  <a:pt x="2112" y="1"/>
                  <a:pt x="0" y="2112"/>
                  <a:pt x="0" y="4709"/>
                </a:cubicBezTo>
                <a:cubicBezTo>
                  <a:pt x="0" y="4819"/>
                  <a:pt x="80" y="4898"/>
                  <a:pt x="189" y="4898"/>
                </a:cubicBezTo>
                <a:cubicBezTo>
                  <a:pt x="288" y="4898"/>
                  <a:pt x="377" y="4819"/>
                  <a:pt x="377" y="4709"/>
                </a:cubicBezTo>
                <a:cubicBezTo>
                  <a:pt x="377" y="2321"/>
                  <a:pt x="2320" y="378"/>
                  <a:pt x="4710" y="378"/>
                </a:cubicBezTo>
                <a:cubicBezTo>
                  <a:pt x="7098" y="378"/>
                  <a:pt x="9041" y="2321"/>
                  <a:pt x="9041" y="4709"/>
                </a:cubicBezTo>
                <a:cubicBezTo>
                  <a:pt x="9041" y="7099"/>
                  <a:pt x="7098" y="9042"/>
                  <a:pt x="4710" y="9042"/>
                </a:cubicBezTo>
                <a:cubicBezTo>
                  <a:pt x="4600" y="9042"/>
                  <a:pt x="4521" y="9121"/>
                  <a:pt x="4521" y="9230"/>
                </a:cubicBezTo>
                <a:lnTo>
                  <a:pt x="4521" y="10816"/>
                </a:lnTo>
                <a:lnTo>
                  <a:pt x="3758" y="10062"/>
                </a:lnTo>
                <a:cubicBezTo>
                  <a:pt x="3723" y="10023"/>
                  <a:pt x="3676" y="10003"/>
                  <a:pt x="3627" y="10003"/>
                </a:cubicBezTo>
                <a:cubicBezTo>
                  <a:pt x="3579" y="10003"/>
                  <a:pt x="3530" y="10023"/>
                  <a:pt x="3490" y="10062"/>
                </a:cubicBezTo>
                <a:cubicBezTo>
                  <a:pt x="3421" y="10132"/>
                  <a:pt x="3421" y="10251"/>
                  <a:pt x="3490" y="10330"/>
                </a:cubicBezTo>
                <a:lnTo>
                  <a:pt x="4580" y="11421"/>
                </a:lnTo>
                <a:cubicBezTo>
                  <a:pt x="4620" y="11450"/>
                  <a:pt x="4670" y="11470"/>
                  <a:pt x="4710" y="11470"/>
                </a:cubicBezTo>
                <a:cubicBezTo>
                  <a:pt x="4759" y="11470"/>
                  <a:pt x="4809" y="11450"/>
                  <a:pt x="4848" y="11421"/>
                </a:cubicBezTo>
                <a:lnTo>
                  <a:pt x="5939" y="10330"/>
                </a:lnTo>
                <a:cubicBezTo>
                  <a:pt x="6008" y="10251"/>
                  <a:pt x="6008" y="10132"/>
                  <a:pt x="5939" y="10062"/>
                </a:cubicBezTo>
                <a:cubicBezTo>
                  <a:pt x="5899" y="10023"/>
                  <a:pt x="5850" y="10003"/>
                  <a:pt x="5801" y="10003"/>
                </a:cubicBezTo>
                <a:cubicBezTo>
                  <a:pt x="5753" y="10003"/>
                  <a:pt x="5706" y="10023"/>
                  <a:pt x="5671" y="10062"/>
                </a:cubicBezTo>
                <a:lnTo>
                  <a:pt x="4898" y="10826"/>
                </a:lnTo>
                <a:lnTo>
                  <a:pt x="4898" y="9418"/>
                </a:lnTo>
                <a:cubicBezTo>
                  <a:pt x="7406" y="9319"/>
                  <a:pt x="9418" y="7247"/>
                  <a:pt x="9418" y="4709"/>
                </a:cubicBezTo>
                <a:cubicBezTo>
                  <a:pt x="9418" y="4253"/>
                  <a:pt x="9349" y="3808"/>
                  <a:pt x="9230" y="3381"/>
                </a:cubicBezTo>
                <a:cubicBezTo>
                  <a:pt x="8655" y="1428"/>
                  <a:pt x="6851" y="1"/>
                  <a:pt x="471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912;p35">
            <a:extLst>
              <a:ext uri="{FF2B5EF4-FFF2-40B4-BE49-F238E27FC236}">
                <a16:creationId xmlns:a16="http://schemas.microsoft.com/office/drawing/2014/main" id="{D9E37013-CB1F-4C9A-BF21-993E6328D456}"/>
              </a:ext>
            </a:extLst>
          </p:cNvPr>
          <p:cNvSpPr/>
          <p:nvPr/>
        </p:nvSpPr>
        <p:spPr>
          <a:xfrm>
            <a:off x="3835519" y="9102762"/>
            <a:ext cx="999578" cy="1235432"/>
          </a:xfrm>
          <a:custGeom>
            <a:avLst/>
            <a:gdLst/>
            <a:ahLst/>
            <a:cxnLst/>
            <a:rect l="l" t="t" r="r" b="b"/>
            <a:pathLst>
              <a:path w="9418" h="11471" extrusionOk="0">
                <a:moveTo>
                  <a:pt x="4710" y="1"/>
                </a:moveTo>
                <a:cubicBezTo>
                  <a:pt x="2112" y="1"/>
                  <a:pt x="0" y="2112"/>
                  <a:pt x="0" y="4709"/>
                </a:cubicBezTo>
                <a:cubicBezTo>
                  <a:pt x="0" y="4819"/>
                  <a:pt x="80" y="4898"/>
                  <a:pt x="189" y="4898"/>
                </a:cubicBezTo>
                <a:cubicBezTo>
                  <a:pt x="288" y="4898"/>
                  <a:pt x="377" y="4819"/>
                  <a:pt x="377" y="4709"/>
                </a:cubicBezTo>
                <a:cubicBezTo>
                  <a:pt x="377" y="2321"/>
                  <a:pt x="2320" y="378"/>
                  <a:pt x="4710" y="378"/>
                </a:cubicBezTo>
                <a:cubicBezTo>
                  <a:pt x="7098" y="378"/>
                  <a:pt x="9041" y="2321"/>
                  <a:pt x="9041" y="4709"/>
                </a:cubicBezTo>
                <a:cubicBezTo>
                  <a:pt x="9041" y="7099"/>
                  <a:pt x="7098" y="9042"/>
                  <a:pt x="4710" y="9042"/>
                </a:cubicBezTo>
                <a:cubicBezTo>
                  <a:pt x="4600" y="9042"/>
                  <a:pt x="4521" y="9121"/>
                  <a:pt x="4521" y="9230"/>
                </a:cubicBezTo>
                <a:lnTo>
                  <a:pt x="4521" y="10816"/>
                </a:lnTo>
                <a:lnTo>
                  <a:pt x="3758" y="10062"/>
                </a:lnTo>
                <a:cubicBezTo>
                  <a:pt x="3723" y="10023"/>
                  <a:pt x="3676" y="10003"/>
                  <a:pt x="3627" y="10003"/>
                </a:cubicBezTo>
                <a:cubicBezTo>
                  <a:pt x="3579" y="10003"/>
                  <a:pt x="3530" y="10023"/>
                  <a:pt x="3490" y="10062"/>
                </a:cubicBezTo>
                <a:cubicBezTo>
                  <a:pt x="3421" y="10132"/>
                  <a:pt x="3421" y="10251"/>
                  <a:pt x="3490" y="10330"/>
                </a:cubicBezTo>
                <a:lnTo>
                  <a:pt x="4580" y="11421"/>
                </a:lnTo>
                <a:cubicBezTo>
                  <a:pt x="4620" y="11450"/>
                  <a:pt x="4670" y="11470"/>
                  <a:pt x="4710" y="11470"/>
                </a:cubicBezTo>
                <a:cubicBezTo>
                  <a:pt x="4759" y="11470"/>
                  <a:pt x="4809" y="11450"/>
                  <a:pt x="4848" y="11421"/>
                </a:cubicBezTo>
                <a:lnTo>
                  <a:pt x="5939" y="10330"/>
                </a:lnTo>
                <a:cubicBezTo>
                  <a:pt x="6008" y="10251"/>
                  <a:pt x="6008" y="10132"/>
                  <a:pt x="5939" y="10062"/>
                </a:cubicBezTo>
                <a:cubicBezTo>
                  <a:pt x="5899" y="10023"/>
                  <a:pt x="5850" y="10003"/>
                  <a:pt x="5801" y="10003"/>
                </a:cubicBezTo>
                <a:cubicBezTo>
                  <a:pt x="5753" y="10003"/>
                  <a:pt x="5706" y="10023"/>
                  <a:pt x="5671" y="10062"/>
                </a:cubicBezTo>
                <a:lnTo>
                  <a:pt x="4898" y="10826"/>
                </a:lnTo>
                <a:lnTo>
                  <a:pt x="4898" y="9418"/>
                </a:lnTo>
                <a:cubicBezTo>
                  <a:pt x="7406" y="9319"/>
                  <a:pt x="9418" y="7247"/>
                  <a:pt x="9418" y="4709"/>
                </a:cubicBezTo>
                <a:cubicBezTo>
                  <a:pt x="9418" y="4253"/>
                  <a:pt x="9349" y="3808"/>
                  <a:pt x="9230" y="3381"/>
                </a:cubicBezTo>
                <a:cubicBezTo>
                  <a:pt x="8655" y="1428"/>
                  <a:pt x="6851" y="1"/>
                  <a:pt x="471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12;p35">
            <a:extLst>
              <a:ext uri="{FF2B5EF4-FFF2-40B4-BE49-F238E27FC236}">
                <a16:creationId xmlns:a16="http://schemas.microsoft.com/office/drawing/2014/main" id="{810D74CE-3E9F-4468-A1A3-C6B23E47B755}"/>
              </a:ext>
            </a:extLst>
          </p:cNvPr>
          <p:cNvSpPr/>
          <p:nvPr/>
        </p:nvSpPr>
        <p:spPr>
          <a:xfrm>
            <a:off x="5263267" y="9086720"/>
            <a:ext cx="999578" cy="1235432"/>
          </a:xfrm>
          <a:custGeom>
            <a:avLst/>
            <a:gdLst/>
            <a:ahLst/>
            <a:cxnLst/>
            <a:rect l="l" t="t" r="r" b="b"/>
            <a:pathLst>
              <a:path w="9418" h="11471" extrusionOk="0">
                <a:moveTo>
                  <a:pt x="4710" y="1"/>
                </a:moveTo>
                <a:cubicBezTo>
                  <a:pt x="2112" y="1"/>
                  <a:pt x="0" y="2112"/>
                  <a:pt x="0" y="4709"/>
                </a:cubicBezTo>
                <a:cubicBezTo>
                  <a:pt x="0" y="4819"/>
                  <a:pt x="80" y="4898"/>
                  <a:pt x="189" y="4898"/>
                </a:cubicBezTo>
                <a:cubicBezTo>
                  <a:pt x="288" y="4898"/>
                  <a:pt x="377" y="4819"/>
                  <a:pt x="377" y="4709"/>
                </a:cubicBezTo>
                <a:cubicBezTo>
                  <a:pt x="377" y="2321"/>
                  <a:pt x="2320" y="378"/>
                  <a:pt x="4710" y="378"/>
                </a:cubicBezTo>
                <a:cubicBezTo>
                  <a:pt x="7098" y="378"/>
                  <a:pt x="9041" y="2321"/>
                  <a:pt x="9041" y="4709"/>
                </a:cubicBezTo>
                <a:cubicBezTo>
                  <a:pt x="9041" y="7099"/>
                  <a:pt x="7098" y="9042"/>
                  <a:pt x="4710" y="9042"/>
                </a:cubicBezTo>
                <a:cubicBezTo>
                  <a:pt x="4600" y="9042"/>
                  <a:pt x="4521" y="9121"/>
                  <a:pt x="4521" y="9230"/>
                </a:cubicBezTo>
                <a:lnTo>
                  <a:pt x="4521" y="10816"/>
                </a:lnTo>
                <a:lnTo>
                  <a:pt x="3758" y="10062"/>
                </a:lnTo>
                <a:cubicBezTo>
                  <a:pt x="3723" y="10023"/>
                  <a:pt x="3676" y="10003"/>
                  <a:pt x="3627" y="10003"/>
                </a:cubicBezTo>
                <a:cubicBezTo>
                  <a:pt x="3579" y="10003"/>
                  <a:pt x="3530" y="10023"/>
                  <a:pt x="3490" y="10062"/>
                </a:cubicBezTo>
                <a:cubicBezTo>
                  <a:pt x="3421" y="10132"/>
                  <a:pt x="3421" y="10251"/>
                  <a:pt x="3490" y="10330"/>
                </a:cubicBezTo>
                <a:lnTo>
                  <a:pt x="4580" y="11421"/>
                </a:lnTo>
                <a:cubicBezTo>
                  <a:pt x="4620" y="11450"/>
                  <a:pt x="4670" y="11470"/>
                  <a:pt x="4710" y="11470"/>
                </a:cubicBezTo>
                <a:cubicBezTo>
                  <a:pt x="4759" y="11470"/>
                  <a:pt x="4809" y="11450"/>
                  <a:pt x="4848" y="11421"/>
                </a:cubicBezTo>
                <a:lnTo>
                  <a:pt x="5939" y="10330"/>
                </a:lnTo>
                <a:cubicBezTo>
                  <a:pt x="6008" y="10251"/>
                  <a:pt x="6008" y="10132"/>
                  <a:pt x="5939" y="10062"/>
                </a:cubicBezTo>
                <a:cubicBezTo>
                  <a:pt x="5899" y="10023"/>
                  <a:pt x="5850" y="10003"/>
                  <a:pt x="5801" y="10003"/>
                </a:cubicBezTo>
                <a:cubicBezTo>
                  <a:pt x="5753" y="10003"/>
                  <a:pt x="5706" y="10023"/>
                  <a:pt x="5671" y="10062"/>
                </a:cubicBezTo>
                <a:lnTo>
                  <a:pt x="4898" y="10826"/>
                </a:lnTo>
                <a:lnTo>
                  <a:pt x="4898" y="9418"/>
                </a:lnTo>
                <a:cubicBezTo>
                  <a:pt x="7406" y="9319"/>
                  <a:pt x="9418" y="7247"/>
                  <a:pt x="9418" y="4709"/>
                </a:cubicBezTo>
                <a:cubicBezTo>
                  <a:pt x="9418" y="4253"/>
                  <a:pt x="9349" y="3808"/>
                  <a:pt x="9230" y="3381"/>
                </a:cubicBezTo>
                <a:cubicBezTo>
                  <a:pt x="8655" y="1428"/>
                  <a:pt x="6851" y="1"/>
                  <a:pt x="471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7" name="Agrupar 26">
            <a:extLst>
              <a:ext uri="{FF2B5EF4-FFF2-40B4-BE49-F238E27FC236}">
                <a16:creationId xmlns:a16="http://schemas.microsoft.com/office/drawing/2014/main" id="{26B2D1A5-4BA0-4C5C-A33A-18F8B84F47F6}"/>
              </a:ext>
            </a:extLst>
          </p:cNvPr>
          <p:cNvGrpSpPr/>
          <p:nvPr/>
        </p:nvGrpSpPr>
        <p:grpSpPr>
          <a:xfrm>
            <a:off x="83702" y="1869483"/>
            <a:ext cx="6690592" cy="955342"/>
            <a:chOff x="678974" y="2801816"/>
            <a:chExt cx="5500048" cy="955342"/>
          </a:xfrm>
        </p:grpSpPr>
        <p:sp>
          <p:nvSpPr>
            <p:cNvPr id="12" name="Retângulo: Cantos Arredondados 11">
              <a:extLst>
                <a:ext uri="{FF2B5EF4-FFF2-40B4-BE49-F238E27FC236}">
                  <a16:creationId xmlns:a16="http://schemas.microsoft.com/office/drawing/2014/main" id="{73E9E707-629D-4CC1-B509-E29AA3C080F7}"/>
                </a:ext>
              </a:extLst>
            </p:cNvPr>
            <p:cNvSpPr/>
            <p:nvPr/>
          </p:nvSpPr>
          <p:spPr>
            <a:xfrm>
              <a:off x="678974" y="2801816"/>
              <a:ext cx="5500048" cy="9553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00"/>
            </a:p>
          </p:txBody>
        </p:sp>
        <p:sp>
          <p:nvSpPr>
            <p:cNvPr id="15" name="CaixaDeTexto 14">
              <a:extLst>
                <a:ext uri="{FF2B5EF4-FFF2-40B4-BE49-F238E27FC236}">
                  <a16:creationId xmlns:a16="http://schemas.microsoft.com/office/drawing/2014/main" id="{E41202B7-D519-4979-A149-1F93AEB0164B}"/>
                </a:ext>
              </a:extLst>
            </p:cNvPr>
            <p:cNvSpPr txBox="1"/>
            <p:nvPr/>
          </p:nvSpPr>
          <p:spPr>
            <a:xfrm>
              <a:off x="847809" y="2963949"/>
              <a:ext cx="5188723" cy="538930"/>
            </a:xfrm>
            <a:prstGeom prst="rect">
              <a:avLst/>
            </a:prstGeom>
            <a:noFill/>
          </p:spPr>
          <p:txBody>
            <a:bodyPr wrap="square">
              <a:spAutoFit/>
            </a:bodyPr>
            <a:lstStyle/>
            <a:p>
              <a:pPr algn="just">
                <a:lnSpc>
                  <a:spcPct val="115000"/>
                </a:lnSpc>
                <a:spcAft>
                  <a:spcPts val="1000"/>
                </a:spcAft>
              </a:pPr>
              <a:r>
                <a:rPr lang="pt-PT" sz="1300" dirty="0">
                  <a:effectLst/>
                  <a:latin typeface="Calibri" panose="020F0502020204030204" pitchFamily="34" charset="0"/>
                  <a:ea typeface="Times New Roman" panose="02020603050405020304" pitchFamily="18" charset="0"/>
                  <a:cs typeface="Calibri" panose="020F0502020204030204" pitchFamily="34" charset="0"/>
                </a:rPr>
                <a:t>Listamos abaixo, de forma resumida, algumas situações em que nós podemos coletar seus dados </a:t>
              </a:r>
              <a:r>
                <a:rPr lang="pt-PT" sz="1300" dirty="0">
                  <a:latin typeface="Calibri" panose="020F0502020204030204" pitchFamily="34" charset="0"/>
                  <a:ea typeface="Times New Roman" panose="02020603050405020304" pitchFamily="18" charset="0"/>
                  <a:cs typeface="Calibri" panose="020F0502020204030204" pitchFamily="34" charset="0"/>
                </a:rPr>
                <a:t>p</a:t>
              </a:r>
              <a:r>
                <a:rPr lang="pt-PT" sz="1300" dirty="0">
                  <a:effectLst/>
                  <a:latin typeface="Calibri" panose="020F0502020204030204" pitchFamily="34" charset="0"/>
                  <a:ea typeface="Times New Roman" panose="02020603050405020304" pitchFamily="18" charset="0"/>
                  <a:cs typeface="Calibri" panose="020F0502020204030204" pitchFamily="34" charset="0"/>
                </a:rPr>
                <a:t>essoais no contexto da sua relação com a </a:t>
              </a:r>
              <a:r>
                <a:rPr lang="pt-PT" sz="1300" b="1" dirty="0">
                  <a:solidFill>
                    <a:srgbClr val="C00000"/>
                  </a:solidFill>
                  <a:latin typeface="Calibri" panose="020F0502020204030204" pitchFamily="34" charset="0"/>
                  <a:ea typeface="Times New Roman" panose="02020603050405020304" pitchFamily="18" charset="0"/>
                </a:rPr>
                <a:t>FARMARIN</a:t>
              </a:r>
              <a:r>
                <a:rPr lang="pt-PT" sz="1300" dirty="0">
                  <a:effectLst/>
                  <a:latin typeface="Calibri" panose="020F0502020204030204" pitchFamily="34" charset="0"/>
                  <a:ea typeface="Times New Roman" panose="02020603050405020304" pitchFamily="18" charset="0"/>
                  <a:cs typeface="Calibri" panose="020F0502020204030204" pitchFamily="34" charset="0"/>
                </a:rPr>
                <a:t>:</a:t>
              </a:r>
              <a:endParaRPr lang="pt-BR" sz="1300" dirty="0">
                <a:effectLst/>
                <a:latin typeface="Calibri" panose="020F0502020204030204" pitchFamily="34" charset="0"/>
                <a:ea typeface="Times New Roman" panose="02020603050405020304" pitchFamily="18" charset="0"/>
                <a:cs typeface="Times New Roman" panose="02020603050405020304" pitchFamily="18" charset="0"/>
              </a:endParaRPr>
            </a:p>
          </p:txBody>
        </p:sp>
      </p:grpSp>
      <p:grpSp>
        <p:nvGrpSpPr>
          <p:cNvPr id="2" name="Agrupar 1">
            <a:extLst>
              <a:ext uri="{FF2B5EF4-FFF2-40B4-BE49-F238E27FC236}">
                <a16:creationId xmlns:a16="http://schemas.microsoft.com/office/drawing/2014/main" id="{1E300BB3-EC96-444B-ACED-43F67593D9AD}"/>
              </a:ext>
            </a:extLst>
          </p:cNvPr>
          <p:cNvGrpSpPr/>
          <p:nvPr/>
        </p:nvGrpSpPr>
        <p:grpSpPr>
          <a:xfrm>
            <a:off x="257828" y="1108833"/>
            <a:ext cx="6395612" cy="711157"/>
            <a:chOff x="243626" y="184661"/>
            <a:chExt cx="6395612" cy="711157"/>
          </a:xfrm>
        </p:grpSpPr>
        <p:sp>
          <p:nvSpPr>
            <p:cNvPr id="38" name="CaixaDeTexto 37">
              <a:extLst>
                <a:ext uri="{FF2B5EF4-FFF2-40B4-BE49-F238E27FC236}">
                  <a16:creationId xmlns:a16="http://schemas.microsoft.com/office/drawing/2014/main" id="{E678A9DB-F11B-4A64-BB9B-90FAF613A34A}"/>
                </a:ext>
              </a:extLst>
            </p:cNvPr>
            <p:cNvSpPr txBox="1"/>
            <p:nvPr/>
          </p:nvSpPr>
          <p:spPr>
            <a:xfrm>
              <a:off x="243626" y="414291"/>
              <a:ext cx="1736651" cy="307777"/>
            </a:xfrm>
            <a:prstGeom prst="rect">
              <a:avLst/>
            </a:prstGeom>
            <a:solidFill>
              <a:schemeClr val="accent5">
                <a:lumMod val="20000"/>
                <a:lumOff val="80000"/>
              </a:schemeClr>
            </a:solidFill>
          </p:spPr>
          <p:txBody>
            <a:bodyPr wrap="square" rtlCol="0">
              <a:spAutoFit/>
            </a:bodyPr>
            <a:lstStyle/>
            <a:p>
              <a:pPr algn="ctr"/>
              <a:r>
                <a:rPr lang="pt-BR" sz="1400" b="1" dirty="0">
                  <a:solidFill>
                    <a:srgbClr val="002060"/>
                  </a:solidFill>
                  <a:latin typeface="Montserrat SemiBold" panose="00000700000000000000" pitchFamily="2" charset="0"/>
                </a:rPr>
                <a:t>Cookies</a:t>
              </a:r>
            </a:p>
          </p:txBody>
        </p:sp>
        <p:sp>
          <p:nvSpPr>
            <p:cNvPr id="39" name="CaixaDeTexto 38">
              <a:extLst>
                <a:ext uri="{FF2B5EF4-FFF2-40B4-BE49-F238E27FC236}">
                  <a16:creationId xmlns:a16="http://schemas.microsoft.com/office/drawing/2014/main" id="{0CFAC1A4-D47C-4BEC-BA2C-A6FA9825108F}"/>
                </a:ext>
              </a:extLst>
            </p:cNvPr>
            <p:cNvSpPr txBox="1"/>
            <p:nvPr/>
          </p:nvSpPr>
          <p:spPr>
            <a:xfrm>
              <a:off x="1970889" y="184661"/>
              <a:ext cx="4668349" cy="711157"/>
            </a:xfrm>
            <a:prstGeom prst="rect">
              <a:avLst/>
            </a:prstGeom>
            <a:noFill/>
          </p:spPr>
          <p:txBody>
            <a:bodyPr wrap="square">
              <a:spAutoFit/>
            </a:bodyPr>
            <a:lstStyle/>
            <a:p>
              <a:pPr algn="just">
                <a:lnSpc>
                  <a:spcPct val="115000"/>
                </a:lnSpc>
              </a:pPr>
              <a:r>
                <a:rPr lang="pt-BR" sz="1200" dirty="0">
                  <a:latin typeface="Lato" panose="020F0502020204030203" pitchFamily="34" charset="0"/>
                  <a:ea typeface="Calibri" panose="020F0502020204030204" pitchFamily="34" charset="0"/>
                  <a:cs typeface="Lato" panose="020F0502020204030203" pitchFamily="34" charset="0"/>
                </a:rPr>
                <a:t>Atualmente, no site da </a:t>
              </a:r>
              <a:r>
                <a:rPr lang="pt-PT" sz="1200" b="1" dirty="0">
                  <a:solidFill>
                    <a:srgbClr val="C00000"/>
                  </a:solidFill>
                  <a:latin typeface="Calibri" panose="020F0502020204030204" pitchFamily="34" charset="0"/>
                  <a:ea typeface="Times New Roman" panose="02020603050405020304" pitchFamily="18" charset="0"/>
                </a:rPr>
                <a:t>FARMARIN</a:t>
              </a:r>
              <a:r>
                <a:rPr lang="pt-BR" sz="1200" dirty="0">
                  <a:latin typeface="Lato" panose="020F0502020204030203" pitchFamily="34" charset="0"/>
                  <a:ea typeface="Calibri" panose="020F0502020204030204" pitchFamily="34" charset="0"/>
                  <a:cs typeface="Lato" panose="020F0502020204030203" pitchFamily="34" charset="0"/>
                </a:rPr>
                <a:t> não há coleta de dados de navegação. O uso de cookies se restringe a coleta de dados de sessão com a finalidade de o Usuário manifestar seu aceite. </a:t>
              </a:r>
              <a:endParaRPr lang="pt-BR" sz="1200" dirty="0">
                <a:effectLst/>
                <a:latin typeface="Lato" panose="020F0502020204030203" pitchFamily="34" charset="0"/>
                <a:ea typeface="Calibri" panose="020F0502020204030204" pitchFamily="34" charset="0"/>
                <a:cs typeface="Lato" panose="020F0502020204030203" pitchFamily="34" charset="0"/>
              </a:endParaRPr>
            </a:p>
          </p:txBody>
        </p:sp>
      </p:grpSp>
      <p:sp>
        <p:nvSpPr>
          <p:cNvPr id="48" name="CaixaDeTexto 47">
            <a:extLst>
              <a:ext uri="{FF2B5EF4-FFF2-40B4-BE49-F238E27FC236}">
                <a16:creationId xmlns:a16="http://schemas.microsoft.com/office/drawing/2014/main" id="{0A4E460A-1BEC-4F47-AADD-B863E7C28B38}"/>
              </a:ext>
            </a:extLst>
          </p:cNvPr>
          <p:cNvSpPr txBox="1"/>
          <p:nvPr/>
        </p:nvSpPr>
        <p:spPr>
          <a:xfrm>
            <a:off x="248439" y="335889"/>
            <a:ext cx="1736651" cy="523220"/>
          </a:xfrm>
          <a:prstGeom prst="rect">
            <a:avLst/>
          </a:prstGeom>
          <a:solidFill>
            <a:schemeClr val="accent5">
              <a:lumMod val="20000"/>
              <a:lumOff val="80000"/>
            </a:schemeClr>
          </a:solidFill>
        </p:spPr>
        <p:txBody>
          <a:bodyPr wrap="square" rtlCol="0">
            <a:spAutoFit/>
          </a:bodyPr>
          <a:lstStyle/>
          <a:p>
            <a:pPr algn="ctr"/>
            <a:r>
              <a:rPr lang="pt-BR" sz="1400" b="1" dirty="0">
                <a:solidFill>
                  <a:srgbClr val="002060"/>
                </a:solidFill>
                <a:latin typeface="Montserrat SemiBold" panose="00000700000000000000" pitchFamily="2" charset="0"/>
              </a:rPr>
              <a:t>Obrigação Legal e/ou Regulatória</a:t>
            </a:r>
          </a:p>
        </p:txBody>
      </p:sp>
      <p:sp>
        <p:nvSpPr>
          <p:cNvPr id="49" name="CaixaDeTexto 48">
            <a:extLst>
              <a:ext uri="{FF2B5EF4-FFF2-40B4-BE49-F238E27FC236}">
                <a16:creationId xmlns:a16="http://schemas.microsoft.com/office/drawing/2014/main" id="{ECB2E7E0-D7D0-4156-8CA7-C5A22AC04959}"/>
              </a:ext>
            </a:extLst>
          </p:cNvPr>
          <p:cNvSpPr txBox="1"/>
          <p:nvPr/>
        </p:nvSpPr>
        <p:spPr>
          <a:xfrm>
            <a:off x="1985090" y="264873"/>
            <a:ext cx="4668349" cy="692497"/>
          </a:xfrm>
          <a:prstGeom prst="rect">
            <a:avLst/>
          </a:prstGeom>
          <a:noFill/>
        </p:spPr>
        <p:txBody>
          <a:bodyPr wrap="square">
            <a:spAutoFit/>
          </a:bodyPr>
          <a:lstStyle/>
          <a:p>
            <a:pPr algn="just"/>
            <a:r>
              <a:rPr lang="pt-PT" sz="1300" dirty="0">
                <a:effectLst/>
                <a:latin typeface="Calibri" panose="020F0502020204030204" pitchFamily="34" charset="0"/>
                <a:ea typeface="Times New Roman" panose="02020603050405020304" pitchFamily="18" charset="0"/>
              </a:rPr>
              <a:t>A </a:t>
            </a:r>
            <a:r>
              <a:rPr lang="pt-PT" sz="1300" b="1" dirty="0">
                <a:solidFill>
                  <a:srgbClr val="C00000"/>
                </a:solidFill>
                <a:latin typeface="Calibri" panose="020F0502020204030204" pitchFamily="34" charset="0"/>
                <a:ea typeface="Times New Roman" panose="02020603050405020304" pitchFamily="18" charset="0"/>
              </a:rPr>
              <a:t>FARMARIN</a:t>
            </a:r>
            <a:r>
              <a:rPr lang="pt-PT" sz="1300" dirty="0">
                <a:effectLst/>
                <a:latin typeface="Calibri" panose="020F0502020204030204" pitchFamily="34" charset="0"/>
                <a:ea typeface="Times New Roman" panose="02020603050405020304" pitchFamily="18" charset="0"/>
              </a:rPr>
              <a:t> também pode processar dados pessoais para fins de conformidade com as leis e regulamentações aplicáveis no território onde nossos serviços são oferecidos. </a:t>
            </a:r>
            <a:endParaRPr lang="pt-BR" sz="1300" dirty="0"/>
          </a:p>
        </p:txBody>
      </p:sp>
      <p:pic>
        <p:nvPicPr>
          <p:cNvPr id="50" name="Imagem 49">
            <a:extLst>
              <a:ext uri="{FF2B5EF4-FFF2-40B4-BE49-F238E27FC236}">
                <a16:creationId xmlns:a16="http://schemas.microsoft.com/office/drawing/2014/main" id="{A3A3F0FC-DF47-408A-9320-62C0C84313D4}"/>
              </a:ext>
            </a:extLst>
          </p:cNvPr>
          <p:cNvPicPr/>
          <p:nvPr/>
        </p:nvPicPr>
        <p:blipFill rotWithShape="1">
          <a:blip r:embed="rId2" cstate="hqprint">
            <a:extLst>
              <a:ext uri="{28A0092B-C50C-407E-A947-70E740481C1C}">
                <a14:useLocalDpi xmlns:a14="http://schemas.microsoft.com/office/drawing/2010/main" val="0"/>
              </a:ext>
            </a:extLst>
          </a:blip>
          <a:srcRect t="16544"/>
          <a:stretch/>
        </p:blipFill>
        <p:spPr bwMode="auto">
          <a:xfrm>
            <a:off x="5216578" y="11593209"/>
            <a:ext cx="1384382" cy="587876"/>
          </a:xfrm>
          <a:prstGeom prst="rect">
            <a:avLst/>
          </a:prstGeom>
          <a:noFill/>
          <a:ln>
            <a:noFill/>
          </a:ln>
        </p:spPr>
      </p:pic>
      <p:graphicFrame>
        <p:nvGraphicFramePr>
          <p:cNvPr id="51" name="Tabela 50">
            <a:extLst>
              <a:ext uri="{FF2B5EF4-FFF2-40B4-BE49-F238E27FC236}">
                <a16:creationId xmlns:a16="http://schemas.microsoft.com/office/drawing/2014/main" id="{7E06E4F7-3F04-4AEC-AE09-A01AE31B8CA7}"/>
              </a:ext>
            </a:extLst>
          </p:cNvPr>
          <p:cNvGraphicFramePr>
            <a:graphicFrameLocks noGrp="1"/>
          </p:cNvGraphicFramePr>
          <p:nvPr>
            <p:extLst>
              <p:ext uri="{D42A27DB-BD31-4B8C-83A1-F6EECF244321}">
                <p14:modId xmlns:p14="http://schemas.microsoft.com/office/powerpoint/2010/main" val="2948932831"/>
              </p:ext>
            </p:extLst>
          </p:nvPr>
        </p:nvGraphicFramePr>
        <p:xfrm>
          <a:off x="398391" y="2714527"/>
          <a:ext cx="6061214" cy="4510840"/>
        </p:xfrm>
        <a:graphic>
          <a:graphicData uri="http://schemas.openxmlformats.org/drawingml/2006/table">
            <a:tbl>
              <a:tblPr firstRow="1" firstCol="1" bandRow="1">
                <a:tableStyleId>{0660B408-B3CF-4A94-85FC-2B1E0A45F4A2}</a:tableStyleId>
              </a:tblPr>
              <a:tblGrid>
                <a:gridCol w="3029664">
                  <a:extLst>
                    <a:ext uri="{9D8B030D-6E8A-4147-A177-3AD203B41FA5}">
                      <a16:colId xmlns:a16="http://schemas.microsoft.com/office/drawing/2014/main" val="3640617972"/>
                    </a:ext>
                  </a:extLst>
                </a:gridCol>
                <a:gridCol w="3031550">
                  <a:extLst>
                    <a:ext uri="{9D8B030D-6E8A-4147-A177-3AD203B41FA5}">
                      <a16:colId xmlns:a16="http://schemas.microsoft.com/office/drawing/2014/main" val="1490354261"/>
                    </a:ext>
                  </a:extLst>
                </a:gridCol>
              </a:tblGrid>
              <a:tr h="416971">
                <a:tc>
                  <a:txBody>
                    <a:bodyPr/>
                    <a:lstStyle/>
                    <a:p>
                      <a:pPr algn="ctr">
                        <a:lnSpc>
                          <a:spcPct val="115000"/>
                        </a:lnSpc>
                        <a:spcAft>
                          <a:spcPts val="1000"/>
                        </a:spcAft>
                      </a:pPr>
                      <a:r>
                        <a:rPr lang="pt-PT" sz="1300" dirty="0">
                          <a:effectLst/>
                        </a:rPr>
                        <a:t>Finalidade de Tratamento</a:t>
                      </a:r>
                      <a:endParaRPr lang="pt-BR" sz="1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5">
                        <a:lumMod val="50000"/>
                      </a:schemeClr>
                    </a:solidFill>
                  </a:tcPr>
                </a:tc>
                <a:tc>
                  <a:txBody>
                    <a:bodyPr/>
                    <a:lstStyle/>
                    <a:p>
                      <a:pPr algn="ctr">
                        <a:lnSpc>
                          <a:spcPct val="115000"/>
                        </a:lnSpc>
                        <a:spcAft>
                          <a:spcPts val="1000"/>
                        </a:spcAft>
                      </a:pPr>
                      <a:r>
                        <a:rPr lang="pt-BR" sz="1300" dirty="0">
                          <a:effectLst/>
                        </a:rPr>
                        <a:t>Tipos de Dados Pessoais Utilizados</a:t>
                      </a:r>
                      <a:endParaRPr lang="pt-BR" sz="1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5">
                        <a:lumMod val="50000"/>
                      </a:schemeClr>
                    </a:solidFill>
                  </a:tcPr>
                </a:tc>
                <a:extLst>
                  <a:ext uri="{0D108BD9-81ED-4DB2-BD59-A6C34878D82A}">
                    <a16:rowId xmlns:a16="http://schemas.microsoft.com/office/drawing/2014/main" val="2314639543"/>
                  </a:ext>
                </a:extLst>
              </a:tr>
              <a:tr h="630044">
                <a:tc>
                  <a:txBody>
                    <a:bodyPr/>
                    <a:lstStyle/>
                    <a:p>
                      <a:pPr algn="ctr">
                        <a:lnSpc>
                          <a:spcPct val="115000"/>
                        </a:lnSpc>
                        <a:spcAft>
                          <a:spcPts val="1000"/>
                        </a:spcAft>
                      </a:pPr>
                      <a:r>
                        <a:rPr lang="pt-PT" sz="1300" dirty="0">
                          <a:effectLst/>
                        </a:rPr>
                        <a:t>Comunicação, suporte e proximidade entre a </a:t>
                      </a:r>
                      <a:r>
                        <a:rPr lang="pt-PT" sz="1300" b="1" dirty="0">
                          <a:solidFill>
                            <a:srgbClr val="C00000"/>
                          </a:solidFill>
                          <a:latin typeface="Calibri" panose="020F0502020204030204" pitchFamily="34" charset="0"/>
                          <a:ea typeface="Times New Roman" panose="02020603050405020304" pitchFamily="18" charset="0"/>
                        </a:rPr>
                        <a:t>FARMARIN</a:t>
                      </a:r>
                      <a:r>
                        <a:rPr lang="pt-PT" sz="1300" dirty="0">
                          <a:effectLst/>
                        </a:rPr>
                        <a:t> e o Usuário</a:t>
                      </a:r>
                      <a:endParaRPr lang="pt-BR" sz="1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lnSpc>
                          <a:spcPct val="115000"/>
                        </a:lnSpc>
                        <a:spcAft>
                          <a:spcPts val="1000"/>
                        </a:spcAft>
                      </a:pPr>
                      <a:r>
                        <a:rPr lang="pt-PT" sz="1300" dirty="0">
                          <a:effectLst/>
                        </a:rPr>
                        <a:t>Nome, Sobrenome, </a:t>
                      </a:r>
                      <a:r>
                        <a:rPr lang="pt-PT" sz="1300" i="1" dirty="0">
                          <a:effectLst/>
                        </a:rPr>
                        <a:t>e-mail </a:t>
                      </a:r>
                      <a:r>
                        <a:rPr lang="pt-PT" sz="1300" i="0" dirty="0">
                          <a:effectLst/>
                        </a:rPr>
                        <a:t>e Mensagem.</a:t>
                      </a:r>
                      <a:endParaRPr lang="pt-BR" sz="1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3076223057"/>
                  </a:ext>
                </a:extLst>
              </a:tr>
              <a:tr h="670260">
                <a:tc>
                  <a:txBody>
                    <a:bodyPr/>
                    <a:lstStyle/>
                    <a:p>
                      <a:pPr algn="ctr">
                        <a:lnSpc>
                          <a:spcPct val="115000"/>
                        </a:lnSpc>
                        <a:spcAft>
                          <a:spcPts val="1000"/>
                        </a:spcAft>
                      </a:pPr>
                      <a:r>
                        <a:rPr lang="pt-PT" sz="1300" dirty="0">
                          <a:effectLst/>
                        </a:rPr>
                        <a:t>Farmacovigilância: comunicação de evento adverso relacionados a medicamentos</a:t>
                      </a:r>
                    </a:p>
                  </a:txBody>
                  <a:tcPr marL="68580" marR="68580" marT="0" marB="0" anchor="ctr">
                    <a:solidFill>
                      <a:schemeClr val="bg1">
                        <a:lumMod val="85000"/>
                      </a:schemeClr>
                    </a:solidFill>
                  </a:tcPr>
                </a:tc>
                <a:tc>
                  <a:txBody>
                    <a:bodyPr/>
                    <a:lstStyle/>
                    <a:p>
                      <a:pPr algn="ctr">
                        <a:lnSpc>
                          <a:spcPct val="115000"/>
                        </a:lnSpc>
                        <a:spcAft>
                          <a:spcPts val="1000"/>
                        </a:spcAft>
                      </a:pPr>
                      <a:r>
                        <a:rPr lang="pt-PT" sz="1300" dirty="0">
                          <a:effectLst/>
                        </a:rPr>
                        <a:t>Dados do Paciente: Nome ou iniciais, Data de Nascimento, Sexo, Peso e Altura.</a:t>
                      </a:r>
                    </a:p>
                    <a:p>
                      <a:pPr algn="ctr">
                        <a:lnSpc>
                          <a:spcPct val="115000"/>
                        </a:lnSpc>
                        <a:spcAft>
                          <a:spcPts val="1000"/>
                        </a:spcAft>
                      </a:pPr>
                      <a:r>
                        <a:rPr lang="pt-PT" sz="1300" dirty="0">
                          <a:effectLst/>
                        </a:rPr>
                        <a:t>Dados do Relator: Nome, Endereço, Bairro, CEP, Cidade, Estado, </a:t>
                      </a:r>
                      <a:r>
                        <a:rPr lang="pt-PT" sz="1300" i="1" dirty="0">
                          <a:effectLst/>
                        </a:rPr>
                        <a:t>e-mail </a:t>
                      </a:r>
                      <a:r>
                        <a:rPr lang="pt-PT" sz="1300" i="0" dirty="0">
                          <a:effectLst/>
                        </a:rPr>
                        <a:t>e</a:t>
                      </a:r>
                      <a:r>
                        <a:rPr lang="pt-PT" sz="1300" i="1" dirty="0">
                          <a:effectLst/>
                        </a:rPr>
                        <a:t> </a:t>
                      </a:r>
                      <a:r>
                        <a:rPr lang="pt-PT" sz="1300" dirty="0">
                          <a:effectLst/>
                        </a:rPr>
                        <a:t>Profissão.</a:t>
                      </a:r>
                    </a:p>
                  </a:txBody>
                  <a:tcPr marL="68580" marR="68580" marT="0" marB="0" anchor="ctr">
                    <a:solidFill>
                      <a:schemeClr val="bg1">
                        <a:lumMod val="85000"/>
                      </a:schemeClr>
                    </a:solidFill>
                  </a:tcPr>
                </a:tc>
                <a:extLst>
                  <a:ext uri="{0D108BD9-81ED-4DB2-BD59-A6C34878D82A}">
                    <a16:rowId xmlns:a16="http://schemas.microsoft.com/office/drawing/2014/main" val="3112085417"/>
                  </a:ext>
                </a:extLst>
              </a:tr>
              <a:tr h="1058445">
                <a:tc>
                  <a:txBody>
                    <a:bodyPr/>
                    <a:lstStyle/>
                    <a:p>
                      <a:pPr algn="ctr">
                        <a:lnSpc>
                          <a:spcPct val="115000"/>
                        </a:lnSpc>
                        <a:spcAft>
                          <a:spcPts val="1000"/>
                        </a:spcAft>
                      </a:pPr>
                      <a:r>
                        <a:rPr lang="pt-PT" sz="1300" dirty="0">
                          <a:effectLst/>
                        </a:rPr>
                        <a:t>Tecnovigilância: comunicação de evento adverso relacionados a produtos para a saúde</a:t>
                      </a:r>
                    </a:p>
                  </a:txBody>
                  <a:tcPr marL="68580" marR="68580" marT="0" marB="0" anchor="ctr">
                    <a:solidFill>
                      <a:schemeClr val="bg1">
                        <a:lumMod val="95000"/>
                      </a:schemeClr>
                    </a:solidFill>
                  </a:tcPr>
                </a:tc>
                <a:tc>
                  <a:txBody>
                    <a:bodyPr/>
                    <a:lstStyle/>
                    <a:p>
                      <a:pPr algn="ctr">
                        <a:lnSpc>
                          <a:spcPct val="115000"/>
                        </a:lnSpc>
                        <a:spcAft>
                          <a:spcPts val="1000"/>
                        </a:spcAft>
                      </a:pPr>
                      <a:r>
                        <a:rPr lang="pt-PT" sz="1300" dirty="0">
                          <a:effectLst/>
                        </a:rPr>
                        <a:t>Dados do Paciente: Nome, Sobrenome, Data de Nascimento, Profissão, Número do Registro, Conselho, Empresa, Nome ou iniciais, Sexo, Peso, Altura, Telefone, Condição do usuário após evento adverso e </a:t>
                      </a:r>
                      <a:r>
                        <a:rPr lang="pt-PT" sz="1300" i="1" dirty="0">
                          <a:effectLst/>
                        </a:rPr>
                        <a:t>e-mail</a:t>
                      </a:r>
                      <a:r>
                        <a:rPr lang="pt-PT" sz="1300" dirty="0">
                          <a:effectLst/>
                        </a:rPr>
                        <a:t>.</a:t>
                      </a:r>
                    </a:p>
                  </a:txBody>
                  <a:tcPr marL="68580" marR="68580" marT="0" marB="0" anchor="ctr">
                    <a:solidFill>
                      <a:schemeClr val="bg1">
                        <a:lumMod val="95000"/>
                      </a:schemeClr>
                    </a:solidFill>
                  </a:tcPr>
                </a:tc>
                <a:extLst>
                  <a:ext uri="{0D108BD9-81ED-4DB2-BD59-A6C34878D82A}">
                    <a16:rowId xmlns:a16="http://schemas.microsoft.com/office/drawing/2014/main" val="3122420472"/>
                  </a:ext>
                </a:extLst>
              </a:tr>
              <a:tr h="1058445">
                <a:tc>
                  <a:txBody>
                    <a:bodyPr/>
                    <a:lstStyle/>
                    <a:p>
                      <a:pPr algn="ctr">
                        <a:lnSpc>
                          <a:spcPct val="115000"/>
                        </a:lnSpc>
                        <a:spcAft>
                          <a:spcPts val="1000"/>
                        </a:spcAft>
                      </a:pPr>
                      <a:r>
                        <a:rPr lang="pt-PT" sz="1300" dirty="0">
                          <a:effectLst/>
                        </a:rPr>
                        <a:t>Otimizar conteúdo, melhorar a sua experiência de navegação em nosso site e fornecer conteúdo baseado em seus interesses.</a:t>
                      </a:r>
                      <a:endParaRPr lang="pt-BR" sz="1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lumMod val="85000"/>
                      </a:schemeClr>
                    </a:solidFill>
                  </a:tcPr>
                </a:tc>
                <a:tc>
                  <a:txBody>
                    <a:bodyPr/>
                    <a:lstStyle/>
                    <a:p>
                      <a:pPr algn="ctr">
                        <a:lnSpc>
                          <a:spcPct val="115000"/>
                        </a:lnSpc>
                        <a:spcAft>
                          <a:spcPts val="1000"/>
                        </a:spcAft>
                      </a:pPr>
                      <a:r>
                        <a:rPr lang="pt-PT" sz="1300" i="1" dirty="0">
                          <a:effectLst/>
                        </a:rPr>
                        <a:t>Dados de Analytics </a:t>
                      </a:r>
                      <a:r>
                        <a:rPr lang="pt-PT" sz="1300" dirty="0">
                          <a:effectLst/>
                        </a:rPr>
                        <a:t>(Interações do usuário no site).</a:t>
                      </a:r>
                      <a:endParaRPr lang="pt-BR" sz="1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lumMod val="85000"/>
                      </a:schemeClr>
                    </a:solidFill>
                  </a:tcPr>
                </a:tc>
                <a:extLst>
                  <a:ext uri="{0D108BD9-81ED-4DB2-BD59-A6C34878D82A}">
                    <a16:rowId xmlns:a16="http://schemas.microsoft.com/office/drawing/2014/main" val="3836553364"/>
                  </a:ext>
                </a:extLst>
              </a:tr>
            </a:tbl>
          </a:graphicData>
        </a:graphic>
      </p:graphicFrame>
      <p:grpSp>
        <p:nvGrpSpPr>
          <p:cNvPr id="52" name="Agrupar 51">
            <a:extLst>
              <a:ext uri="{FF2B5EF4-FFF2-40B4-BE49-F238E27FC236}">
                <a16:creationId xmlns:a16="http://schemas.microsoft.com/office/drawing/2014/main" id="{09A1D71B-9DF3-4AB8-990F-0216543109ED}"/>
              </a:ext>
            </a:extLst>
          </p:cNvPr>
          <p:cNvGrpSpPr/>
          <p:nvPr/>
        </p:nvGrpSpPr>
        <p:grpSpPr>
          <a:xfrm>
            <a:off x="167408" y="7468340"/>
            <a:ext cx="5637006" cy="1217595"/>
            <a:chOff x="311559" y="290783"/>
            <a:chExt cx="5637006" cy="1217595"/>
          </a:xfrm>
        </p:grpSpPr>
        <p:grpSp>
          <p:nvGrpSpPr>
            <p:cNvPr id="53" name="Agrupar 52">
              <a:extLst>
                <a:ext uri="{FF2B5EF4-FFF2-40B4-BE49-F238E27FC236}">
                  <a16:creationId xmlns:a16="http://schemas.microsoft.com/office/drawing/2014/main" id="{368A3796-FBCA-4F9F-BCEA-6B25A03116B7}"/>
                </a:ext>
              </a:extLst>
            </p:cNvPr>
            <p:cNvGrpSpPr/>
            <p:nvPr/>
          </p:nvGrpSpPr>
          <p:grpSpPr>
            <a:xfrm>
              <a:off x="311559" y="290783"/>
              <a:ext cx="5637006" cy="1217595"/>
              <a:chOff x="173335" y="6383238"/>
              <a:chExt cx="5637006" cy="1217595"/>
            </a:xfrm>
          </p:grpSpPr>
          <p:grpSp>
            <p:nvGrpSpPr>
              <p:cNvPr id="55" name="Agrupar 54">
                <a:extLst>
                  <a:ext uri="{FF2B5EF4-FFF2-40B4-BE49-F238E27FC236}">
                    <a16:creationId xmlns:a16="http://schemas.microsoft.com/office/drawing/2014/main" id="{41AB4428-D2E5-42B0-85D0-C94F16C2F744}"/>
                  </a:ext>
                </a:extLst>
              </p:cNvPr>
              <p:cNvGrpSpPr/>
              <p:nvPr/>
            </p:nvGrpSpPr>
            <p:grpSpPr>
              <a:xfrm>
                <a:off x="407226" y="6383238"/>
                <a:ext cx="5403115" cy="606366"/>
                <a:chOff x="407226" y="6383238"/>
                <a:chExt cx="5403115" cy="606366"/>
              </a:xfrm>
            </p:grpSpPr>
            <p:sp>
              <p:nvSpPr>
                <p:cNvPr id="63" name="Retângulo 62">
                  <a:extLst>
                    <a:ext uri="{FF2B5EF4-FFF2-40B4-BE49-F238E27FC236}">
                      <a16:creationId xmlns:a16="http://schemas.microsoft.com/office/drawing/2014/main" id="{165E1DC5-37D1-47D4-AF99-6E1AEF4570D8}"/>
                    </a:ext>
                  </a:extLst>
                </p:cNvPr>
                <p:cNvSpPr/>
                <p:nvPr/>
              </p:nvSpPr>
              <p:spPr>
                <a:xfrm>
                  <a:off x="568843" y="6383238"/>
                  <a:ext cx="5241498" cy="53162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5" name="Retângulo 64">
                  <a:extLst>
                    <a:ext uri="{FF2B5EF4-FFF2-40B4-BE49-F238E27FC236}">
                      <a16:creationId xmlns:a16="http://schemas.microsoft.com/office/drawing/2014/main" id="{5DD25B4B-BEC3-49F7-B996-80C8DC2DF230}"/>
                    </a:ext>
                  </a:extLst>
                </p:cNvPr>
                <p:cNvSpPr/>
                <p:nvPr/>
              </p:nvSpPr>
              <p:spPr>
                <a:xfrm>
                  <a:off x="407226" y="6457976"/>
                  <a:ext cx="5241498" cy="531628"/>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61" name="CaixaDeTexto 60">
                <a:extLst>
                  <a:ext uri="{FF2B5EF4-FFF2-40B4-BE49-F238E27FC236}">
                    <a16:creationId xmlns:a16="http://schemas.microsoft.com/office/drawing/2014/main" id="{29D04242-30B2-41A3-AA9D-2BB369FB2A30}"/>
                  </a:ext>
                </a:extLst>
              </p:cNvPr>
              <p:cNvSpPr txBox="1"/>
              <p:nvPr/>
            </p:nvSpPr>
            <p:spPr>
              <a:xfrm>
                <a:off x="173335" y="6400504"/>
                <a:ext cx="749901" cy="1200329"/>
              </a:xfrm>
              <a:prstGeom prst="rect">
                <a:avLst/>
              </a:prstGeom>
              <a:noFill/>
            </p:spPr>
            <p:txBody>
              <a:bodyPr wrap="square" rtlCol="0">
                <a:spAutoFit/>
              </a:bodyPr>
              <a:lstStyle/>
              <a:p>
                <a:r>
                  <a:rPr lang="pt-BR" sz="7200" b="1" dirty="0">
                    <a:ln w="10160">
                      <a:solidFill>
                        <a:srgbClr val="0070C0"/>
                      </a:solidFill>
                      <a:prstDash val="solid"/>
                    </a:ln>
                    <a:solidFill>
                      <a:srgbClr val="FFFFFF"/>
                    </a:solidFill>
                    <a:effectLst>
                      <a:outerShdw blurRad="38100" dist="22860" dir="5400000" algn="tl" rotWithShape="0">
                        <a:srgbClr val="000000">
                          <a:alpha val="30000"/>
                        </a:srgbClr>
                      </a:outerShdw>
                    </a:effectLst>
                  </a:rPr>
                  <a:t>4</a:t>
                </a:r>
              </a:p>
            </p:txBody>
          </p:sp>
        </p:grpSp>
        <p:sp>
          <p:nvSpPr>
            <p:cNvPr id="54" name="CaixaDeTexto 53">
              <a:extLst>
                <a:ext uri="{FF2B5EF4-FFF2-40B4-BE49-F238E27FC236}">
                  <a16:creationId xmlns:a16="http://schemas.microsoft.com/office/drawing/2014/main" id="{D112EDBE-B462-46C6-8128-A0AC1A3401DD}"/>
                </a:ext>
              </a:extLst>
            </p:cNvPr>
            <p:cNvSpPr txBox="1"/>
            <p:nvPr/>
          </p:nvSpPr>
          <p:spPr>
            <a:xfrm>
              <a:off x="970046" y="312374"/>
              <a:ext cx="4518956" cy="584775"/>
            </a:xfrm>
            <a:prstGeom prst="rect">
              <a:avLst/>
            </a:prstGeom>
            <a:noFill/>
          </p:spPr>
          <p:txBody>
            <a:bodyPr wrap="square" rtlCol="0">
              <a:spAutoFit/>
            </a:bodyPr>
            <a:lstStyle/>
            <a:p>
              <a:r>
                <a:rPr lang="pt-BR" sz="1600" b="1" cap="all" dirty="0">
                  <a:solidFill>
                    <a:srgbClr val="002060"/>
                  </a:solidFill>
                  <a:latin typeface="Calibri" panose="020F0502020204030204" pitchFamily="34" charset="0"/>
                  <a:cs typeface="Calibri" panose="020F0502020204030204" pitchFamily="34" charset="0"/>
                </a:rPr>
                <a:t>Com quem a FARMARIN compartilha seus dados pessoais?</a:t>
              </a:r>
              <a:endParaRPr lang="pt-BR" sz="1600" dirty="0">
                <a:solidFill>
                  <a:srgbClr val="002060"/>
                </a:solidFill>
              </a:endParaRPr>
            </a:p>
          </p:txBody>
        </p:sp>
      </p:grpSp>
      <p:sp>
        <p:nvSpPr>
          <p:cNvPr id="67" name="CaixaDeTexto 66">
            <a:extLst>
              <a:ext uri="{FF2B5EF4-FFF2-40B4-BE49-F238E27FC236}">
                <a16:creationId xmlns:a16="http://schemas.microsoft.com/office/drawing/2014/main" id="{D42173DE-0221-499B-B947-9A5592F84503}"/>
              </a:ext>
            </a:extLst>
          </p:cNvPr>
          <p:cNvSpPr txBox="1"/>
          <p:nvPr/>
        </p:nvSpPr>
        <p:spPr>
          <a:xfrm>
            <a:off x="917309" y="8287987"/>
            <a:ext cx="5611008" cy="492443"/>
          </a:xfrm>
          <a:prstGeom prst="rect">
            <a:avLst/>
          </a:prstGeom>
          <a:noFill/>
        </p:spPr>
        <p:txBody>
          <a:bodyPr wrap="square">
            <a:spAutoFit/>
          </a:bodyPr>
          <a:lstStyle/>
          <a:p>
            <a:r>
              <a:rPr lang="pt-PT" sz="1300" dirty="0">
                <a:effectLst/>
                <a:latin typeface="Calibri" panose="020F0502020204030204" pitchFamily="34" charset="0"/>
                <a:ea typeface="Times New Roman" panose="02020603050405020304" pitchFamily="18" charset="0"/>
              </a:rPr>
              <a:t>Os dados fornecidos para o cadastro nas plataformas digitais da </a:t>
            </a:r>
            <a:r>
              <a:rPr lang="pt-PT" sz="1300" b="1" dirty="0">
                <a:solidFill>
                  <a:srgbClr val="C00000"/>
                </a:solidFill>
                <a:latin typeface="Calibri" panose="020F0502020204030204" pitchFamily="34" charset="0"/>
                <a:ea typeface="Times New Roman" panose="02020603050405020304" pitchFamily="18" charset="0"/>
              </a:rPr>
              <a:t>FARMARIN</a:t>
            </a:r>
            <a:r>
              <a:rPr lang="pt-PT" sz="1300" dirty="0">
                <a:effectLst/>
                <a:latin typeface="Calibri" panose="020F0502020204030204" pitchFamily="34" charset="0"/>
                <a:ea typeface="Times New Roman" panose="02020603050405020304" pitchFamily="18" charset="0"/>
              </a:rPr>
              <a:t> não são trocados ou divulgados para terceiros, exceto quando:</a:t>
            </a:r>
            <a:endParaRPr lang="pt-BR" sz="1300" dirty="0"/>
          </a:p>
        </p:txBody>
      </p:sp>
      <p:grpSp>
        <p:nvGrpSpPr>
          <p:cNvPr id="69" name="Agrupar 68">
            <a:extLst>
              <a:ext uri="{FF2B5EF4-FFF2-40B4-BE49-F238E27FC236}">
                <a16:creationId xmlns:a16="http://schemas.microsoft.com/office/drawing/2014/main" id="{DC3A8CC1-3116-477F-8C13-4ABFF5D6A501}"/>
              </a:ext>
            </a:extLst>
          </p:cNvPr>
          <p:cNvGrpSpPr/>
          <p:nvPr/>
        </p:nvGrpSpPr>
        <p:grpSpPr>
          <a:xfrm>
            <a:off x="286853" y="9014523"/>
            <a:ext cx="6090172" cy="2414724"/>
            <a:chOff x="296697" y="8825786"/>
            <a:chExt cx="6090172" cy="2414724"/>
          </a:xfrm>
        </p:grpSpPr>
        <p:sp>
          <p:nvSpPr>
            <p:cNvPr id="73" name="CaixaDeTexto 72">
              <a:extLst>
                <a:ext uri="{FF2B5EF4-FFF2-40B4-BE49-F238E27FC236}">
                  <a16:creationId xmlns:a16="http://schemas.microsoft.com/office/drawing/2014/main" id="{AF742A42-F950-4CB0-AF5C-438A2D5321D1}"/>
                </a:ext>
              </a:extLst>
            </p:cNvPr>
            <p:cNvSpPr txBox="1"/>
            <p:nvPr/>
          </p:nvSpPr>
          <p:spPr>
            <a:xfrm>
              <a:off x="296697" y="10166548"/>
              <a:ext cx="1458596" cy="892552"/>
            </a:xfrm>
            <a:prstGeom prst="rect">
              <a:avLst/>
            </a:prstGeom>
            <a:noFill/>
          </p:spPr>
          <p:txBody>
            <a:bodyPr wrap="square" rtlCol="0">
              <a:spAutoFit/>
            </a:bodyPr>
            <a:lstStyle/>
            <a:p>
              <a:pPr algn="ctr"/>
              <a:r>
                <a:rPr lang="pt-BR" sz="1300" dirty="0"/>
                <a:t>Expressamente autorizado por nossos usuários e clientes</a:t>
              </a:r>
            </a:p>
          </p:txBody>
        </p:sp>
        <p:sp>
          <p:nvSpPr>
            <p:cNvPr id="74" name="CaixaDeTexto 73">
              <a:extLst>
                <a:ext uri="{FF2B5EF4-FFF2-40B4-BE49-F238E27FC236}">
                  <a16:creationId xmlns:a16="http://schemas.microsoft.com/office/drawing/2014/main" id="{3B99BF78-6E77-4BE7-80C0-4123AAAA67DF}"/>
                </a:ext>
              </a:extLst>
            </p:cNvPr>
            <p:cNvSpPr txBox="1"/>
            <p:nvPr/>
          </p:nvSpPr>
          <p:spPr>
            <a:xfrm>
              <a:off x="1911418" y="10147903"/>
              <a:ext cx="1527425" cy="1092607"/>
            </a:xfrm>
            <a:prstGeom prst="rect">
              <a:avLst/>
            </a:prstGeom>
            <a:noFill/>
          </p:spPr>
          <p:txBody>
            <a:bodyPr wrap="square" rtlCol="0">
              <a:spAutoFit/>
            </a:bodyPr>
            <a:lstStyle/>
            <a:p>
              <a:pPr algn="ctr"/>
              <a:r>
                <a:rPr lang="pt-BR" sz="1300" dirty="0"/>
                <a:t>Necessário para a prestação de serviços específicos e/ou execução de contrato</a:t>
              </a:r>
            </a:p>
          </p:txBody>
        </p:sp>
        <p:sp>
          <p:nvSpPr>
            <p:cNvPr id="75" name="CaixaDeTexto 74">
              <a:extLst>
                <a:ext uri="{FF2B5EF4-FFF2-40B4-BE49-F238E27FC236}">
                  <a16:creationId xmlns:a16="http://schemas.microsoft.com/office/drawing/2014/main" id="{F275316A-CDE1-47B5-85E4-E0EA40D0DEA8}"/>
                </a:ext>
              </a:extLst>
            </p:cNvPr>
            <p:cNvSpPr txBox="1"/>
            <p:nvPr/>
          </p:nvSpPr>
          <p:spPr>
            <a:xfrm>
              <a:off x="3594968" y="10246758"/>
              <a:ext cx="1309391" cy="492443"/>
            </a:xfrm>
            <a:prstGeom prst="rect">
              <a:avLst/>
            </a:prstGeom>
            <a:noFill/>
          </p:spPr>
          <p:txBody>
            <a:bodyPr wrap="square" rtlCol="0">
              <a:spAutoFit/>
            </a:bodyPr>
            <a:lstStyle/>
            <a:p>
              <a:pPr algn="ctr"/>
              <a:r>
                <a:rPr lang="pt-BR" sz="1300" dirty="0"/>
                <a:t>For exigido por lei</a:t>
              </a:r>
            </a:p>
          </p:txBody>
        </p:sp>
        <p:sp>
          <p:nvSpPr>
            <p:cNvPr id="76" name="CaixaDeTexto 75">
              <a:extLst>
                <a:ext uri="{FF2B5EF4-FFF2-40B4-BE49-F238E27FC236}">
                  <a16:creationId xmlns:a16="http://schemas.microsoft.com/office/drawing/2014/main" id="{7C8C9BAF-871B-4FDB-B988-B4819402E0B9}"/>
                </a:ext>
              </a:extLst>
            </p:cNvPr>
            <p:cNvSpPr txBox="1"/>
            <p:nvPr/>
          </p:nvSpPr>
          <p:spPr>
            <a:xfrm>
              <a:off x="5077478" y="10277528"/>
              <a:ext cx="1309391" cy="892552"/>
            </a:xfrm>
            <a:prstGeom prst="rect">
              <a:avLst/>
            </a:prstGeom>
            <a:noFill/>
          </p:spPr>
          <p:txBody>
            <a:bodyPr wrap="square" rtlCol="0">
              <a:spAutoFit/>
            </a:bodyPr>
            <a:lstStyle/>
            <a:p>
              <a:pPr algn="ctr"/>
              <a:r>
                <a:rPr lang="pt-BR" sz="1300" dirty="0"/>
                <a:t>For necessário para a proteção de nossos direitos</a:t>
              </a:r>
            </a:p>
          </p:txBody>
        </p:sp>
        <p:grpSp>
          <p:nvGrpSpPr>
            <p:cNvPr id="77" name="Agrupar 76">
              <a:extLst>
                <a:ext uri="{FF2B5EF4-FFF2-40B4-BE49-F238E27FC236}">
                  <a16:creationId xmlns:a16="http://schemas.microsoft.com/office/drawing/2014/main" id="{32B73920-3D5B-40C1-BF6E-9AEEE05232D1}"/>
                </a:ext>
              </a:extLst>
            </p:cNvPr>
            <p:cNvGrpSpPr/>
            <p:nvPr/>
          </p:nvGrpSpPr>
          <p:grpSpPr>
            <a:xfrm>
              <a:off x="612879" y="8825786"/>
              <a:ext cx="5445791" cy="1235432"/>
              <a:chOff x="624052" y="8959106"/>
              <a:chExt cx="5445791" cy="1235432"/>
            </a:xfrm>
          </p:grpSpPr>
          <p:grpSp>
            <p:nvGrpSpPr>
              <p:cNvPr id="78" name="Agrupar 77">
                <a:extLst>
                  <a:ext uri="{FF2B5EF4-FFF2-40B4-BE49-F238E27FC236}">
                    <a16:creationId xmlns:a16="http://schemas.microsoft.com/office/drawing/2014/main" id="{51E33A00-D900-4967-BD27-E3BA33247533}"/>
                  </a:ext>
                </a:extLst>
              </p:cNvPr>
              <p:cNvGrpSpPr/>
              <p:nvPr/>
            </p:nvGrpSpPr>
            <p:grpSpPr>
              <a:xfrm>
                <a:off x="624052" y="8959106"/>
                <a:ext cx="999578" cy="1235432"/>
                <a:chOff x="455138" y="9109267"/>
                <a:chExt cx="999578" cy="1235432"/>
              </a:xfrm>
            </p:grpSpPr>
            <p:sp>
              <p:nvSpPr>
                <p:cNvPr id="83" name="Google Shape;911;p35">
                  <a:extLst>
                    <a:ext uri="{FF2B5EF4-FFF2-40B4-BE49-F238E27FC236}">
                      <a16:creationId xmlns:a16="http://schemas.microsoft.com/office/drawing/2014/main" id="{2E30C16D-EA4B-4489-97AF-2B0F5EB1A7D6}"/>
                    </a:ext>
                  </a:extLst>
                </p:cNvPr>
                <p:cNvSpPr/>
                <p:nvPr/>
              </p:nvSpPr>
              <p:spPr>
                <a:xfrm>
                  <a:off x="564292" y="9238550"/>
                  <a:ext cx="781270" cy="792930"/>
                </a:xfrm>
                <a:custGeom>
                  <a:avLst/>
                  <a:gdLst/>
                  <a:ahLst/>
                  <a:cxnLst/>
                  <a:rect l="l" t="t" r="r" b="b"/>
                  <a:pathLst>
                    <a:path w="6405" h="6405" extrusionOk="0">
                      <a:moveTo>
                        <a:pt x="3203" y="1"/>
                      </a:moveTo>
                      <a:cubicBezTo>
                        <a:pt x="1438" y="1"/>
                        <a:pt x="0" y="1438"/>
                        <a:pt x="0" y="3202"/>
                      </a:cubicBezTo>
                      <a:cubicBezTo>
                        <a:pt x="0" y="4967"/>
                        <a:pt x="1438" y="6405"/>
                        <a:pt x="3203" y="6405"/>
                      </a:cubicBezTo>
                      <a:cubicBezTo>
                        <a:pt x="4967" y="6405"/>
                        <a:pt x="6404" y="4967"/>
                        <a:pt x="6404" y="3202"/>
                      </a:cubicBezTo>
                      <a:cubicBezTo>
                        <a:pt x="6404" y="1438"/>
                        <a:pt x="4967" y="1"/>
                        <a:pt x="3203" y="1"/>
                      </a:cubicBezTo>
                      <a:close/>
                    </a:path>
                  </a:pathLst>
                </a:custGeom>
                <a:solidFill>
                  <a:schemeClr val="accent5">
                    <a:lumMod val="20000"/>
                    <a:lumOff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912;p35">
                  <a:extLst>
                    <a:ext uri="{FF2B5EF4-FFF2-40B4-BE49-F238E27FC236}">
                      <a16:creationId xmlns:a16="http://schemas.microsoft.com/office/drawing/2014/main" id="{AC12C64F-3AB0-4C2A-9C4B-946C6D7ECD77}"/>
                    </a:ext>
                  </a:extLst>
                </p:cNvPr>
                <p:cNvSpPr/>
                <p:nvPr/>
              </p:nvSpPr>
              <p:spPr>
                <a:xfrm>
                  <a:off x="455138" y="9109267"/>
                  <a:ext cx="999578" cy="1235432"/>
                </a:xfrm>
                <a:custGeom>
                  <a:avLst/>
                  <a:gdLst/>
                  <a:ahLst/>
                  <a:cxnLst/>
                  <a:rect l="l" t="t" r="r" b="b"/>
                  <a:pathLst>
                    <a:path w="9418" h="11471" extrusionOk="0">
                      <a:moveTo>
                        <a:pt x="4710" y="1"/>
                      </a:moveTo>
                      <a:cubicBezTo>
                        <a:pt x="2112" y="1"/>
                        <a:pt x="0" y="2112"/>
                        <a:pt x="0" y="4709"/>
                      </a:cubicBezTo>
                      <a:cubicBezTo>
                        <a:pt x="0" y="4819"/>
                        <a:pt x="80" y="4898"/>
                        <a:pt x="189" y="4898"/>
                      </a:cubicBezTo>
                      <a:cubicBezTo>
                        <a:pt x="288" y="4898"/>
                        <a:pt x="377" y="4819"/>
                        <a:pt x="377" y="4709"/>
                      </a:cubicBezTo>
                      <a:cubicBezTo>
                        <a:pt x="377" y="2321"/>
                        <a:pt x="2320" y="378"/>
                        <a:pt x="4710" y="378"/>
                      </a:cubicBezTo>
                      <a:cubicBezTo>
                        <a:pt x="7098" y="378"/>
                        <a:pt x="9041" y="2321"/>
                        <a:pt x="9041" y="4709"/>
                      </a:cubicBezTo>
                      <a:cubicBezTo>
                        <a:pt x="9041" y="7099"/>
                        <a:pt x="7098" y="9042"/>
                        <a:pt x="4710" y="9042"/>
                      </a:cubicBezTo>
                      <a:cubicBezTo>
                        <a:pt x="4600" y="9042"/>
                        <a:pt x="4521" y="9121"/>
                        <a:pt x="4521" y="9230"/>
                      </a:cubicBezTo>
                      <a:lnTo>
                        <a:pt x="4521" y="10816"/>
                      </a:lnTo>
                      <a:lnTo>
                        <a:pt x="3758" y="10062"/>
                      </a:lnTo>
                      <a:cubicBezTo>
                        <a:pt x="3723" y="10023"/>
                        <a:pt x="3676" y="10003"/>
                        <a:pt x="3627" y="10003"/>
                      </a:cubicBezTo>
                      <a:cubicBezTo>
                        <a:pt x="3579" y="10003"/>
                        <a:pt x="3530" y="10023"/>
                        <a:pt x="3490" y="10062"/>
                      </a:cubicBezTo>
                      <a:cubicBezTo>
                        <a:pt x="3421" y="10132"/>
                        <a:pt x="3421" y="10251"/>
                        <a:pt x="3490" y="10330"/>
                      </a:cubicBezTo>
                      <a:lnTo>
                        <a:pt x="4580" y="11421"/>
                      </a:lnTo>
                      <a:cubicBezTo>
                        <a:pt x="4620" y="11450"/>
                        <a:pt x="4670" y="11470"/>
                        <a:pt x="4710" y="11470"/>
                      </a:cubicBezTo>
                      <a:cubicBezTo>
                        <a:pt x="4759" y="11470"/>
                        <a:pt x="4809" y="11450"/>
                        <a:pt x="4848" y="11421"/>
                      </a:cubicBezTo>
                      <a:lnTo>
                        <a:pt x="5939" y="10330"/>
                      </a:lnTo>
                      <a:cubicBezTo>
                        <a:pt x="6008" y="10251"/>
                        <a:pt x="6008" y="10132"/>
                        <a:pt x="5939" y="10062"/>
                      </a:cubicBezTo>
                      <a:cubicBezTo>
                        <a:pt x="5899" y="10023"/>
                        <a:pt x="5850" y="10003"/>
                        <a:pt x="5801" y="10003"/>
                      </a:cubicBezTo>
                      <a:cubicBezTo>
                        <a:pt x="5753" y="10003"/>
                        <a:pt x="5706" y="10023"/>
                        <a:pt x="5671" y="10062"/>
                      </a:cubicBezTo>
                      <a:lnTo>
                        <a:pt x="4898" y="10826"/>
                      </a:lnTo>
                      <a:lnTo>
                        <a:pt x="4898" y="9418"/>
                      </a:lnTo>
                      <a:cubicBezTo>
                        <a:pt x="7406" y="9319"/>
                        <a:pt x="9418" y="7247"/>
                        <a:pt x="9418" y="4709"/>
                      </a:cubicBezTo>
                      <a:cubicBezTo>
                        <a:pt x="9418" y="4253"/>
                        <a:pt x="9349" y="3808"/>
                        <a:pt x="9230" y="3381"/>
                      </a:cubicBezTo>
                      <a:cubicBezTo>
                        <a:pt x="8655" y="1428"/>
                        <a:pt x="6851" y="1"/>
                        <a:pt x="471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79" name="Imagem 78">
                <a:extLst>
                  <a:ext uri="{FF2B5EF4-FFF2-40B4-BE49-F238E27FC236}">
                    <a16:creationId xmlns:a16="http://schemas.microsoft.com/office/drawing/2014/main" id="{842A8F25-81BF-4150-95FA-B30B191EEA9B}"/>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41650" y="9200144"/>
                <a:ext cx="564382" cy="564382"/>
              </a:xfrm>
              <a:prstGeom prst="rect">
                <a:avLst/>
              </a:prstGeom>
            </p:spPr>
          </p:pic>
          <p:pic>
            <p:nvPicPr>
              <p:cNvPr id="80" name="Imagem 79">
                <a:extLst>
                  <a:ext uri="{FF2B5EF4-FFF2-40B4-BE49-F238E27FC236}">
                    <a16:creationId xmlns:a16="http://schemas.microsoft.com/office/drawing/2014/main" id="{43E177CA-2E7D-48AF-90C5-AB54CF2A3B47}"/>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096211" y="9244299"/>
                <a:ext cx="520227" cy="520227"/>
              </a:xfrm>
              <a:prstGeom prst="rect">
                <a:avLst/>
              </a:prstGeom>
            </p:spPr>
          </p:pic>
          <p:pic>
            <p:nvPicPr>
              <p:cNvPr id="81" name="Imagem 80">
                <a:extLst>
                  <a:ext uri="{FF2B5EF4-FFF2-40B4-BE49-F238E27FC236}">
                    <a16:creationId xmlns:a16="http://schemas.microsoft.com/office/drawing/2014/main" id="{642D25EF-436C-48DA-9AF6-2D816AED91EE}"/>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498303" y="9199150"/>
                <a:ext cx="571540" cy="571540"/>
              </a:xfrm>
              <a:prstGeom prst="rect">
                <a:avLst/>
              </a:prstGeom>
            </p:spPr>
          </p:pic>
          <p:pic>
            <p:nvPicPr>
              <p:cNvPr id="82" name="Imagem 81">
                <a:extLst>
                  <a:ext uri="{FF2B5EF4-FFF2-40B4-BE49-F238E27FC236}">
                    <a16:creationId xmlns:a16="http://schemas.microsoft.com/office/drawing/2014/main" id="{A00ED42F-ACDC-4C3D-866C-7FBC18F9CF8F}"/>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574246" y="9234028"/>
                <a:ext cx="517703" cy="517703"/>
              </a:xfrm>
              <a:prstGeom prst="rect">
                <a:avLst/>
              </a:prstGeom>
            </p:spPr>
          </p:pic>
        </p:grpSp>
      </p:grpSp>
    </p:spTree>
    <p:extLst>
      <p:ext uri="{BB962C8B-B14F-4D97-AF65-F5344CB8AC3E}">
        <p14:creationId xmlns:p14="http://schemas.microsoft.com/office/powerpoint/2010/main" val="3628243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Agrupar 7">
            <a:extLst>
              <a:ext uri="{FF2B5EF4-FFF2-40B4-BE49-F238E27FC236}">
                <a16:creationId xmlns:a16="http://schemas.microsoft.com/office/drawing/2014/main" id="{16B6E089-BC32-429A-834E-768877B43F51}"/>
              </a:ext>
            </a:extLst>
          </p:cNvPr>
          <p:cNvGrpSpPr/>
          <p:nvPr/>
        </p:nvGrpSpPr>
        <p:grpSpPr>
          <a:xfrm>
            <a:off x="1058721" y="222544"/>
            <a:ext cx="5618805" cy="6234876"/>
            <a:chOff x="634737" y="312820"/>
            <a:chExt cx="6536085" cy="7134171"/>
          </a:xfrm>
          <a:noFill/>
        </p:grpSpPr>
        <p:sp>
          <p:nvSpPr>
            <p:cNvPr id="7" name="Retângulo: Cantos Arredondados 6">
              <a:extLst>
                <a:ext uri="{FF2B5EF4-FFF2-40B4-BE49-F238E27FC236}">
                  <a16:creationId xmlns:a16="http://schemas.microsoft.com/office/drawing/2014/main" id="{B6CD26E9-30C0-4A2A-A36C-96C258BCA318}"/>
                </a:ext>
              </a:extLst>
            </p:cNvPr>
            <p:cNvSpPr/>
            <p:nvPr/>
          </p:nvSpPr>
          <p:spPr>
            <a:xfrm>
              <a:off x="634737" y="312820"/>
              <a:ext cx="6536085" cy="7134171"/>
            </a:xfrm>
            <a:prstGeom prst="roundRect">
              <a:avLst/>
            </a:prstGeom>
            <a:grp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a:extLst>
                <a:ext uri="{FF2B5EF4-FFF2-40B4-BE49-F238E27FC236}">
                  <a16:creationId xmlns:a16="http://schemas.microsoft.com/office/drawing/2014/main" id="{BDF75390-327C-4EFA-89AF-0751DBCC3900}"/>
                </a:ext>
              </a:extLst>
            </p:cNvPr>
            <p:cNvSpPr txBox="1"/>
            <p:nvPr/>
          </p:nvSpPr>
          <p:spPr>
            <a:xfrm>
              <a:off x="1021253" y="713767"/>
              <a:ext cx="5785721" cy="682266"/>
            </a:xfrm>
            <a:prstGeom prst="roundRect">
              <a:avLst/>
            </a:prstGeom>
            <a:noFill/>
            <a:ln w="12700">
              <a:noFill/>
              <a:prstDash val="dash"/>
            </a:ln>
          </p:spPr>
          <p:txBody>
            <a:bodyPr wrap="square">
              <a:spAutoFit/>
            </a:bodyPr>
            <a:lstStyle/>
            <a:p>
              <a:pPr algn="just">
                <a:lnSpc>
                  <a:spcPct val="115000"/>
                </a:lnSpc>
                <a:spcAft>
                  <a:spcPts val="1000"/>
                </a:spcAft>
              </a:pPr>
              <a:r>
                <a:rPr lang="pt-BR" sz="1300" b="1" dirty="0">
                  <a:solidFill>
                    <a:srgbClr val="000000"/>
                  </a:solidFill>
                  <a:effectLst/>
                  <a:highlight>
                    <a:srgbClr val="F8CBAD"/>
                  </a:highlight>
                  <a:ea typeface="Calibri" panose="020F0502020204030204" pitchFamily="34" charset="0"/>
                </a:rPr>
                <a:t>A </a:t>
              </a:r>
              <a:r>
                <a:rPr lang="pt-BR" sz="1300" b="1" dirty="0">
                  <a:solidFill>
                    <a:srgbClr val="000000"/>
                  </a:solidFill>
                  <a:highlight>
                    <a:srgbClr val="F8CBAD"/>
                  </a:highlight>
                  <a:ea typeface="Calibri" panose="020F0502020204030204" pitchFamily="34" charset="0"/>
                </a:rPr>
                <a:t>FARMARIN</a:t>
              </a:r>
              <a:r>
                <a:rPr lang="pt-BR" sz="1300" b="1" dirty="0">
                  <a:solidFill>
                    <a:srgbClr val="000000"/>
                  </a:solidFill>
                  <a:effectLst/>
                  <a:highlight>
                    <a:srgbClr val="F8CBAD"/>
                  </a:highlight>
                  <a:ea typeface="Calibri" panose="020F0502020204030204" pitchFamily="34" charset="0"/>
                </a:rPr>
                <a:t> pode compartilhar dados </a:t>
              </a:r>
              <a:r>
                <a:rPr lang="pt-BR" sz="1300" b="1" dirty="0">
                  <a:solidFill>
                    <a:srgbClr val="000000"/>
                  </a:solidFill>
                  <a:highlight>
                    <a:srgbClr val="F8CBAD"/>
                  </a:highlight>
                  <a:ea typeface="Calibri" panose="020F0502020204030204" pitchFamily="34" charset="0"/>
                </a:rPr>
                <a:t>p</a:t>
              </a:r>
              <a:r>
                <a:rPr lang="pt-BR" sz="1300" b="1" dirty="0">
                  <a:solidFill>
                    <a:srgbClr val="000000"/>
                  </a:solidFill>
                  <a:effectLst/>
                  <a:highlight>
                    <a:srgbClr val="F8CBAD"/>
                  </a:highlight>
                  <a:ea typeface="Calibri" panose="020F0502020204030204" pitchFamily="34" charset="0"/>
                </a:rPr>
                <a:t>essoais que coleta a partir do website com parceiros e/ou fornecedores da Empresa</a:t>
              </a:r>
              <a:r>
                <a:rPr lang="pt-BR" sz="1300" dirty="0">
                  <a:solidFill>
                    <a:srgbClr val="000000"/>
                  </a:solidFill>
                  <a:effectLst/>
                  <a:highlight>
                    <a:srgbClr val="F8CBAD"/>
                  </a:highlight>
                  <a:ea typeface="Calibri" panose="020F0502020204030204" pitchFamily="34" charset="0"/>
                </a:rPr>
                <a:t>. </a:t>
              </a:r>
            </a:p>
          </p:txBody>
        </p:sp>
      </p:grpSp>
      <p:grpSp>
        <p:nvGrpSpPr>
          <p:cNvPr id="29" name="Agrupar 28">
            <a:extLst>
              <a:ext uri="{FF2B5EF4-FFF2-40B4-BE49-F238E27FC236}">
                <a16:creationId xmlns:a16="http://schemas.microsoft.com/office/drawing/2014/main" id="{08F0006D-6879-4E11-9CA3-52897E89AF1B}"/>
              </a:ext>
            </a:extLst>
          </p:cNvPr>
          <p:cNvGrpSpPr/>
          <p:nvPr/>
        </p:nvGrpSpPr>
        <p:grpSpPr>
          <a:xfrm>
            <a:off x="390853" y="3341915"/>
            <a:ext cx="6137612" cy="3089280"/>
            <a:chOff x="436494" y="2906564"/>
            <a:chExt cx="6137612" cy="2850018"/>
          </a:xfrm>
        </p:grpSpPr>
        <p:sp>
          <p:nvSpPr>
            <p:cNvPr id="10" name="Retângulo 9">
              <a:extLst>
                <a:ext uri="{FF2B5EF4-FFF2-40B4-BE49-F238E27FC236}">
                  <a16:creationId xmlns:a16="http://schemas.microsoft.com/office/drawing/2014/main" id="{864DDBF1-879F-492F-841B-F788AA77431D}"/>
                </a:ext>
              </a:extLst>
            </p:cNvPr>
            <p:cNvSpPr/>
            <p:nvPr/>
          </p:nvSpPr>
          <p:spPr>
            <a:xfrm>
              <a:off x="444682" y="2906564"/>
              <a:ext cx="6129424" cy="266418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2" name="CaixaDeTexto 11">
              <a:extLst>
                <a:ext uri="{FF2B5EF4-FFF2-40B4-BE49-F238E27FC236}">
                  <a16:creationId xmlns:a16="http://schemas.microsoft.com/office/drawing/2014/main" id="{EBED1923-5439-4355-B35E-5EC8ECA7F303}"/>
                </a:ext>
              </a:extLst>
            </p:cNvPr>
            <p:cNvSpPr txBox="1"/>
            <p:nvPr/>
          </p:nvSpPr>
          <p:spPr>
            <a:xfrm>
              <a:off x="975073" y="3311452"/>
              <a:ext cx="5499477" cy="273883"/>
            </a:xfrm>
            <a:prstGeom prst="rect">
              <a:avLst/>
            </a:prstGeom>
            <a:noFill/>
          </p:spPr>
          <p:txBody>
            <a:bodyPr wrap="square">
              <a:spAutoFit/>
            </a:bodyPr>
            <a:lstStyle/>
            <a:p>
              <a:pPr lvl="0" algn="just">
                <a:lnSpc>
                  <a:spcPct val="107000"/>
                </a:lnSpc>
                <a:spcAft>
                  <a:spcPts val="2100"/>
                </a:spcAft>
              </a:pPr>
              <a:r>
                <a:rPr lang="pt-BR" sz="13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Dar suporte às demandas solicitadas por você via Fale Conosco;</a:t>
              </a:r>
              <a:endParaRPr lang="pt-BR" sz="13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Fluxograma: Atraso 12">
              <a:extLst>
                <a:ext uri="{FF2B5EF4-FFF2-40B4-BE49-F238E27FC236}">
                  <a16:creationId xmlns:a16="http://schemas.microsoft.com/office/drawing/2014/main" id="{A8486794-D3FC-4703-850B-5CAE8B40474D}"/>
                </a:ext>
              </a:extLst>
            </p:cNvPr>
            <p:cNvSpPr/>
            <p:nvPr/>
          </p:nvSpPr>
          <p:spPr>
            <a:xfrm>
              <a:off x="458839" y="3255257"/>
              <a:ext cx="425303" cy="392392"/>
            </a:xfrm>
            <a:prstGeom prst="flowChartDelay">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t>a.</a:t>
              </a:r>
            </a:p>
          </p:txBody>
        </p:sp>
        <p:grpSp>
          <p:nvGrpSpPr>
            <p:cNvPr id="26" name="Agrupar 25">
              <a:extLst>
                <a:ext uri="{FF2B5EF4-FFF2-40B4-BE49-F238E27FC236}">
                  <a16:creationId xmlns:a16="http://schemas.microsoft.com/office/drawing/2014/main" id="{1D20D1E9-1E9B-4792-8814-ACB7CC2F4528}"/>
                </a:ext>
              </a:extLst>
            </p:cNvPr>
            <p:cNvGrpSpPr/>
            <p:nvPr/>
          </p:nvGrpSpPr>
          <p:grpSpPr>
            <a:xfrm>
              <a:off x="436494" y="3951750"/>
              <a:ext cx="573672" cy="392392"/>
              <a:chOff x="436494" y="3951750"/>
              <a:chExt cx="573672" cy="392392"/>
            </a:xfrm>
          </p:grpSpPr>
          <p:sp>
            <p:nvSpPr>
              <p:cNvPr id="14" name="Fluxograma: Atraso 13">
                <a:extLst>
                  <a:ext uri="{FF2B5EF4-FFF2-40B4-BE49-F238E27FC236}">
                    <a16:creationId xmlns:a16="http://schemas.microsoft.com/office/drawing/2014/main" id="{6943590D-D967-42D3-B259-7071700130A2}"/>
                  </a:ext>
                </a:extLst>
              </p:cNvPr>
              <p:cNvSpPr/>
              <p:nvPr/>
            </p:nvSpPr>
            <p:spPr>
              <a:xfrm>
                <a:off x="436494" y="3951750"/>
                <a:ext cx="425303" cy="392392"/>
              </a:xfrm>
              <a:prstGeom prst="flowChartDelay">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b="1" dirty="0"/>
              </a:p>
            </p:txBody>
          </p:sp>
          <p:sp>
            <p:nvSpPr>
              <p:cNvPr id="17" name="CaixaDeTexto 16">
                <a:extLst>
                  <a:ext uri="{FF2B5EF4-FFF2-40B4-BE49-F238E27FC236}">
                    <a16:creationId xmlns:a16="http://schemas.microsoft.com/office/drawing/2014/main" id="{EAB1A5B7-DEEA-432C-9599-F033D21B95CA}"/>
                  </a:ext>
                </a:extLst>
              </p:cNvPr>
              <p:cNvSpPr txBox="1"/>
              <p:nvPr/>
            </p:nvSpPr>
            <p:spPr>
              <a:xfrm>
                <a:off x="444682" y="3973945"/>
                <a:ext cx="565484" cy="369332"/>
              </a:xfrm>
              <a:prstGeom prst="rect">
                <a:avLst/>
              </a:prstGeom>
              <a:noFill/>
            </p:spPr>
            <p:txBody>
              <a:bodyPr wrap="square" rtlCol="0">
                <a:spAutoFit/>
              </a:bodyPr>
              <a:lstStyle/>
              <a:p>
                <a:r>
                  <a:rPr lang="pt-BR" b="1" dirty="0">
                    <a:solidFill>
                      <a:schemeClr val="bg1"/>
                    </a:solidFill>
                  </a:rPr>
                  <a:t>b.</a:t>
                </a:r>
              </a:p>
            </p:txBody>
          </p:sp>
        </p:grpSp>
        <p:grpSp>
          <p:nvGrpSpPr>
            <p:cNvPr id="27" name="Agrupar 26">
              <a:extLst>
                <a:ext uri="{FF2B5EF4-FFF2-40B4-BE49-F238E27FC236}">
                  <a16:creationId xmlns:a16="http://schemas.microsoft.com/office/drawing/2014/main" id="{BC6DC1C8-32DC-4267-8343-DF58165FD9E9}"/>
                </a:ext>
              </a:extLst>
            </p:cNvPr>
            <p:cNvGrpSpPr/>
            <p:nvPr/>
          </p:nvGrpSpPr>
          <p:grpSpPr>
            <a:xfrm>
              <a:off x="453917" y="4795339"/>
              <a:ext cx="582802" cy="397418"/>
              <a:chOff x="453917" y="4795339"/>
              <a:chExt cx="582802" cy="397418"/>
            </a:xfrm>
          </p:grpSpPr>
          <p:sp>
            <p:nvSpPr>
              <p:cNvPr id="15" name="Fluxograma: Atraso 14">
                <a:extLst>
                  <a:ext uri="{FF2B5EF4-FFF2-40B4-BE49-F238E27FC236}">
                    <a16:creationId xmlns:a16="http://schemas.microsoft.com/office/drawing/2014/main" id="{F9E7184C-3E94-4246-BB3A-67B39A9A1BD1}"/>
                  </a:ext>
                </a:extLst>
              </p:cNvPr>
              <p:cNvSpPr/>
              <p:nvPr/>
            </p:nvSpPr>
            <p:spPr>
              <a:xfrm>
                <a:off x="453917" y="4795339"/>
                <a:ext cx="425303" cy="392392"/>
              </a:xfrm>
              <a:prstGeom prst="flowChartDelay">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8" name="CaixaDeTexto 17">
                <a:extLst>
                  <a:ext uri="{FF2B5EF4-FFF2-40B4-BE49-F238E27FC236}">
                    <a16:creationId xmlns:a16="http://schemas.microsoft.com/office/drawing/2014/main" id="{343DE3D8-84BB-4407-8EBD-C9790F014C20}"/>
                  </a:ext>
                </a:extLst>
              </p:cNvPr>
              <p:cNvSpPr txBox="1"/>
              <p:nvPr/>
            </p:nvSpPr>
            <p:spPr>
              <a:xfrm>
                <a:off x="471235" y="4823425"/>
                <a:ext cx="565484" cy="369332"/>
              </a:xfrm>
              <a:prstGeom prst="rect">
                <a:avLst/>
              </a:prstGeom>
              <a:noFill/>
            </p:spPr>
            <p:txBody>
              <a:bodyPr wrap="square" rtlCol="0">
                <a:spAutoFit/>
              </a:bodyPr>
              <a:lstStyle/>
              <a:p>
                <a:r>
                  <a:rPr lang="pt-BR" b="1" dirty="0">
                    <a:solidFill>
                      <a:schemeClr val="bg1"/>
                    </a:solidFill>
                  </a:rPr>
                  <a:t>c.</a:t>
                </a:r>
              </a:p>
            </p:txBody>
          </p:sp>
        </p:grpSp>
        <p:sp>
          <p:nvSpPr>
            <p:cNvPr id="21" name="CaixaDeTexto 20">
              <a:extLst>
                <a:ext uri="{FF2B5EF4-FFF2-40B4-BE49-F238E27FC236}">
                  <a16:creationId xmlns:a16="http://schemas.microsoft.com/office/drawing/2014/main" id="{7219B3F7-F240-4C95-B337-AF801C593C04}"/>
                </a:ext>
              </a:extLst>
            </p:cNvPr>
            <p:cNvSpPr txBox="1"/>
            <p:nvPr/>
          </p:nvSpPr>
          <p:spPr>
            <a:xfrm>
              <a:off x="975073" y="3776325"/>
              <a:ext cx="5435309" cy="677551"/>
            </a:xfrm>
            <a:prstGeom prst="rect">
              <a:avLst/>
            </a:prstGeom>
            <a:noFill/>
          </p:spPr>
          <p:txBody>
            <a:bodyPr wrap="square">
              <a:spAutoFit/>
            </a:bodyPr>
            <a:lstStyle/>
            <a:p>
              <a:pPr lvl="0" algn="just">
                <a:lnSpc>
                  <a:spcPct val="107000"/>
                </a:lnSpc>
                <a:spcAft>
                  <a:spcPts val="2100"/>
                </a:spcAft>
              </a:pPr>
              <a:r>
                <a:rPr lang="pt-BR" sz="13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Enviar informações</a:t>
              </a:r>
              <a:r>
                <a:rPr lang="pt-BR" sz="1300" dirty="0">
                  <a:solidFill>
                    <a:srgbClr val="FF0000"/>
                  </a:solidFill>
                  <a:latin typeface="Calibri" panose="020F0502020204030204" pitchFamily="34" charset="0"/>
                  <a:ea typeface="Calibri" panose="020F0502020204030204" pitchFamily="34" charset="0"/>
                  <a:cs typeface="Calibri" panose="020F0502020204030204" pitchFamily="34" charset="0"/>
                </a:rPr>
                <a:t> de comunicação de relatos adversos relacionados a medicamentos, informados por você ou pelo profissional responsável, referente à área de </a:t>
              </a:r>
              <a:r>
                <a:rPr lang="pt-BR" sz="1300" dirty="0" err="1" smtClean="0">
                  <a:solidFill>
                    <a:srgbClr val="FF0000"/>
                  </a:solidFill>
                  <a:latin typeface="Calibri" panose="020F0502020204030204" pitchFamily="34" charset="0"/>
                  <a:ea typeface="Calibri" panose="020F0502020204030204" pitchFamily="34" charset="0"/>
                  <a:cs typeface="Calibri" panose="020F0502020204030204" pitchFamily="34" charset="0"/>
                </a:rPr>
                <a:t>Farmacovigilância</a:t>
              </a:r>
              <a:r>
                <a:rPr lang="pt-BR" sz="1300" dirty="0">
                  <a:solidFill>
                    <a:srgbClr val="FF0000"/>
                  </a:solidFill>
                  <a:latin typeface="Calibri" panose="020F0502020204030204" pitchFamily="34" charset="0"/>
                  <a:ea typeface="Calibri" panose="020F0502020204030204" pitchFamily="34" charset="0"/>
                  <a:cs typeface="Calibri" panose="020F0502020204030204" pitchFamily="34" charset="0"/>
                </a:rPr>
                <a:t>;</a:t>
              </a:r>
              <a:r>
                <a:rPr lang="pt-BR" sz="130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 </a:t>
              </a:r>
              <a:endParaRPr lang="pt-BR" sz="13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CaixaDeTexto 22">
              <a:extLst>
                <a:ext uri="{FF2B5EF4-FFF2-40B4-BE49-F238E27FC236}">
                  <a16:creationId xmlns:a16="http://schemas.microsoft.com/office/drawing/2014/main" id="{213BC086-1770-406C-B302-AA164D15F229}"/>
                </a:ext>
              </a:extLst>
            </p:cNvPr>
            <p:cNvSpPr txBox="1"/>
            <p:nvPr/>
          </p:nvSpPr>
          <p:spPr>
            <a:xfrm>
              <a:off x="973416" y="4641883"/>
              <a:ext cx="5532074" cy="1114699"/>
            </a:xfrm>
            <a:prstGeom prst="rect">
              <a:avLst/>
            </a:prstGeom>
            <a:noFill/>
          </p:spPr>
          <p:txBody>
            <a:bodyPr wrap="square">
              <a:spAutoFit/>
            </a:bodyPr>
            <a:lstStyle/>
            <a:p>
              <a:pPr algn="just">
                <a:lnSpc>
                  <a:spcPct val="107000"/>
                </a:lnSpc>
                <a:spcAft>
                  <a:spcPts val="2100"/>
                </a:spcAft>
              </a:pPr>
              <a:r>
                <a:rPr lang="pt-BR" sz="13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Enviar informações</a:t>
              </a:r>
              <a:r>
                <a:rPr lang="pt-BR" sz="1300" dirty="0">
                  <a:solidFill>
                    <a:srgbClr val="FF0000"/>
                  </a:solidFill>
                  <a:latin typeface="Calibri" panose="020F0502020204030204" pitchFamily="34" charset="0"/>
                  <a:ea typeface="Calibri" panose="020F0502020204030204" pitchFamily="34" charset="0"/>
                  <a:cs typeface="Calibri" panose="020F0502020204030204" pitchFamily="34" charset="0"/>
                </a:rPr>
                <a:t> de comunicação de relatos adversos relacionados a produtos para a saúde, informados por você ou pelo profissional responsável, referente à área de </a:t>
              </a:r>
              <a:r>
                <a:rPr lang="pt-BR" sz="1300" dirty="0" err="1" smtClean="0">
                  <a:solidFill>
                    <a:srgbClr val="FF0000"/>
                  </a:solidFill>
                  <a:latin typeface="Calibri" panose="020F0502020204030204" pitchFamily="34" charset="0"/>
                  <a:ea typeface="Calibri" panose="020F0502020204030204" pitchFamily="34" charset="0"/>
                  <a:cs typeface="Calibri" panose="020F0502020204030204" pitchFamily="34" charset="0"/>
                </a:rPr>
                <a:t>Tecnovigilância</a:t>
              </a:r>
              <a:r>
                <a:rPr lang="pt-BR" sz="1300" dirty="0">
                  <a:solidFill>
                    <a:srgbClr val="FF0000"/>
                  </a:solidFill>
                  <a:latin typeface="Calibri" panose="020F0502020204030204" pitchFamily="34" charset="0"/>
                  <a:ea typeface="Calibri" panose="020F0502020204030204" pitchFamily="34" charset="0"/>
                  <a:cs typeface="Calibri" panose="020F0502020204030204" pitchFamily="34" charset="0"/>
                </a:rPr>
                <a:t>;</a:t>
              </a:r>
              <a:endParaRPr lang="pt-BR" sz="13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2100"/>
                </a:spcAft>
              </a:pPr>
              <a:endParaRPr lang="pt-BR" sz="13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grpSp>
      <p:pic>
        <p:nvPicPr>
          <p:cNvPr id="31" name="Imagem 30" descr="Forma&#10;&#10;Descrição gerada automaticamente com confiança baixa">
            <a:extLst>
              <a:ext uri="{FF2B5EF4-FFF2-40B4-BE49-F238E27FC236}">
                <a16:creationId xmlns:a16="http://schemas.microsoft.com/office/drawing/2014/main" id="{1BB256DE-83D4-41CC-A775-F180C5D6317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42007" y="918521"/>
            <a:ext cx="834796" cy="834796"/>
          </a:xfrm>
          <a:prstGeom prst="rect">
            <a:avLst/>
          </a:prstGeom>
        </p:spPr>
      </p:pic>
      <p:grpSp>
        <p:nvGrpSpPr>
          <p:cNvPr id="32" name="Agrupar 31">
            <a:extLst>
              <a:ext uri="{FF2B5EF4-FFF2-40B4-BE49-F238E27FC236}">
                <a16:creationId xmlns:a16="http://schemas.microsoft.com/office/drawing/2014/main" id="{F157B4DE-4F19-48FC-B271-3865E4DBE591}"/>
              </a:ext>
            </a:extLst>
          </p:cNvPr>
          <p:cNvGrpSpPr/>
          <p:nvPr/>
        </p:nvGrpSpPr>
        <p:grpSpPr>
          <a:xfrm>
            <a:off x="156962" y="6889023"/>
            <a:ext cx="5798623" cy="1217595"/>
            <a:chOff x="311559" y="290783"/>
            <a:chExt cx="5798623" cy="1217595"/>
          </a:xfrm>
        </p:grpSpPr>
        <p:grpSp>
          <p:nvGrpSpPr>
            <p:cNvPr id="33" name="Agrupar 32">
              <a:extLst>
                <a:ext uri="{FF2B5EF4-FFF2-40B4-BE49-F238E27FC236}">
                  <a16:creationId xmlns:a16="http://schemas.microsoft.com/office/drawing/2014/main" id="{6131DB07-C536-49A9-BE87-92B52F685A88}"/>
                </a:ext>
              </a:extLst>
            </p:cNvPr>
            <p:cNvGrpSpPr/>
            <p:nvPr/>
          </p:nvGrpSpPr>
          <p:grpSpPr>
            <a:xfrm>
              <a:off x="311559" y="290783"/>
              <a:ext cx="5637006" cy="1217595"/>
              <a:chOff x="173335" y="6383238"/>
              <a:chExt cx="5637006" cy="1217595"/>
            </a:xfrm>
          </p:grpSpPr>
          <p:grpSp>
            <p:nvGrpSpPr>
              <p:cNvPr id="35" name="Agrupar 34">
                <a:extLst>
                  <a:ext uri="{FF2B5EF4-FFF2-40B4-BE49-F238E27FC236}">
                    <a16:creationId xmlns:a16="http://schemas.microsoft.com/office/drawing/2014/main" id="{E3329F36-0D25-45D5-A588-3AF1E741920D}"/>
                  </a:ext>
                </a:extLst>
              </p:cNvPr>
              <p:cNvGrpSpPr/>
              <p:nvPr/>
            </p:nvGrpSpPr>
            <p:grpSpPr>
              <a:xfrm>
                <a:off x="407226" y="6383238"/>
                <a:ext cx="5403115" cy="606366"/>
                <a:chOff x="407226" y="6383238"/>
                <a:chExt cx="5403115" cy="606366"/>
              </a:xfrm>
            </p:grpSpPr>
            <p:sp>
              <p:nvSpPr>
                <p:cNvPr id="37" name="Retângulo 36">
                  <a:extLst>
                    <a:ext uri="{FF2B5EF4-FFF2-40B4-BE49-F238E27FC236}">
                      <a16:creationId xmlns:a16="http://schemas.microsoft.com/office/drawing/2014/main" id="{C969B0B1-63CF-4A06-AC60-9FD4CD6DE1FC}"/>
                    </a:ext>
                  </a:extLst>
                </p:cNvPr>
                <p:cNvSpPr/>
                <p:nvPr/>
              </p:nvSpPr>
              <p:spPr>
                <a:xfrm>
                  <a:off x="568843" y="6383238"/>
                  <a:ext cx="5241498" cy="53162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8" name="Retângulo 37">
                  <a:extLst>
                    <a:ext uri="{FF2B5EF4-FFF2-40B4-BE49-F238E27FC236}">
                      <a16:creationId xmlns:a16="http://schemas.microsoft.com/office/drawing/2014/main" id="{F11FEAEE-0BE0-46BE-93A9-B5C2157EEEA3}"/>
                    </a:ext>
                  </a:extLst>
                </p:cNvPr>
                <p:cNvSpPr/>
                <p:nvPr/>
              </p:nvSpPr>
              <p:spPr>
                <a:xfrm>
                  <a:off x="407226" y="6457976"/>
                  <a:ext cx="5241498" cy="531628"/>
                </a:xfrm>
                <a:prstGeom prst="rect">
                  <a:avLst/>
                </a:prstGeom>
                <a:solidFill>
                  <a:srgbClr val="F8C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36" name="CaixaDeTexto 35">
                <a:extLst>
                  <a:ext uri="{FF2B5EF4-FFF2-40B4-BE49-F238E27FC236}">
                    <a16:creationId xmlns:a16="http://schemas.microsoft.com/office/drawing/2014/main" id="{A98F4CCA-2C6D-47EF-87F5-11E1067E560C}"/>
                  </a:ext>
                </a:extLst>
              </p:cNvPr>
              <p:cNvSpPr txBox="1"/>
              <p:nvPr/>
            </p:nvSpPr>
            <p:spPr>
              <a:xfrm>
                <a:off x="173335" y="6400504"/>
                <a:ext cx="749901" cy="1200329"/>
              </a:xfrm>
              <a:prstGeom prst="rect">
                <a:avLst/>
              </a:prstGeom>
              <a:noFill/>
            </p:spPr>
            <p:txBody>
              <a:bodyPr wrap="square" rtlCol="0">
                <a:spAutoFit/>
              </a:bodyPr>
              <a:lstStyle/>
              <a:p>
                <a:r>
                  <a:rPr lang="pt-BR" sz="7200" b="1" dirty="0">
                    <a:ln w="10160">
                      <a:solidFill>
                        <a:srgbClr val="0070C0"/>
                      </a:solidFill>
                      <a:prstDash val="solid"/>
                    </a:ln>
                    <a:solidFill>
                      <a:srgbClr val="FFFFFF"/>
                    </a:solidFill>
                    <a:effectLst>
                      <a:outerShdw blurRad="38100" dist="22860" dir="5400000" algn="tl" rotWithShape="0">
                        <a:srgbClr val="000000">
                          <a:alpha val="30000"/>
                        </a:srgbClr>
                      </a:outerShdw>
                    </a:effectLst>
                  </a:rPr>
                  <a:t>5</a:t>
                </a:r>
              </a:p>
            </p:txBody>
          </p:sp>
        </p:grpSp>
        <p:sp>
          <p:nvSpPr>
            <p:cNvPr id="34" name="CaixaDeTexto 33">
              <a:extLst>
                <a:ext uri="{FF2B5EF4-FFF2-40B4-BE49-F238E27FC236}">
                  <a16:creationId xmlns:a16="http://schemas.microsoft.com/office/drawing/2014/main" id="{A4667324-B141-45BE-8371-B5D0CE505407}"/>
                </a:ext>
              </a:extLst>
            </p:cNvPr>
            <p:cNvSpPr txBox="1"/>
            <p:nvPr/>
          </p:nvSpPr>
          <p:spPr>
            <a:xfrm>
              <a:off x="970045" y="432902"/>
              <a:ext cx="5140137" cy="338554"/>
            </a:xfrm>
            <a:prstGeom prst="rect">
              <a:avLst/>
            </a:prstGeom>
            <a:noFill/>
          </p:spPr>
          <p:txBody>
            <a:bodyPr wrap="square" rtlCol="0">
              <a:spAutoFit/>
            </a:bodyPr>
            <a:lstStyle/>
            <a:p>
              <a:r>
                <a:rPr lang="pt-BR" sz="1600" b="1" cap="all" dirty="0">
                  <a:solidFill>
                    <a:srgbClr val="002060"/>
                  </a:solidFill>
                  <a:latin typeface="Calibri" panose="020F0502020204030204" pitchFamily="34" charset="0"/>
                  <a:cs typeface="Calibri" panose="020F0502020204030204" pitchFamily="34" charset="0"/>
                </a:rPr>
                <a:t>Por quanto tempo guardamos seus dados?</a:t>
              </a:r>
              <a:endParaRPr lang="pt-BR" sz="1600" dirty="0">
                <a:solidFill>
                  <a:srgbClr val="002060"/>
                </a:solidFill>
              </a:endParaRPr>
            </a:p>
          </p:txBody>
        </p:sp>
      </p:grpSp>
      <p:grpSp>
        <p:nvGrpSpPr>
          <p:cNvPr id="55" name="Agrupar 54">
            <a:extLst>
              <a:ext uri="{FF2B5EF4-FFF2-40B4-BE49-F238E27FC236}">
                <a16:creationId xmlns:a16="http://schemas.microsoft.com/office/drawing/2014/main" id="{508090C2-FD51-4DBD-98A5-80FB931FFE1E}"/>
              </a:ext>
            </a:extLst>
          </p:cNvPr>
          <p:cNvGrpSpPr/>
          <p:nvPr/>
        </p:nvGrpSpPr>
        <p:grpSpPr>
          <a:xfrm>
            <a:off x="0" y="8467994"/>
            <a:ext cx="6858000" cy="2805485"/>
            <a:chOff x="0" y="7570185"/>
            <a:chExt cx="6858000" cy="2805485"/>
          </a:xfrm>
        </p:grpSpPr>
        <p:sp>
          <p:nvSpPr>
            <p:cNvPr id="45" name="Retângulo 44">
              <a:extLst>
                <a:ext uri="{FF2B5EF4-FFF2-40B4-BE49-F238E27FC236}">
                  <a16:creationId xmlns:a16="http://schemas.microsoft.com/office/drawing/2014/main" id="{A2A0C433-4988-4026-B68A-A4705B5F07C0}"/>
                </a:ext>
              </a:extLst>
            </p:cNvPr>
            <p:cNvSpPr/>
            <p:nvPr/>
          </p:nvSpPr>
          <p:spPr>
            <a:xfrm>
              <a:off x="0" y="7570185"/>
              <a:ext cx="6858000" cy="28054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42" name="Imagem 41" descr="Forma&#10;&#10;Descrição gerada automaticamente com confiança baixa">
              <a:extLst>
                <a:ext uri="{FF2B5EF4-FFF2-40B4-BE49-F238E27FC236}">
                  <a16:creationId xmlns:a16="http://schemas.microsoft.com/office/drawing/2014/main" id="{26C0FF87-FCBB-4141-853A-282784CD0F84}"/>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845500" y="8437887"/>
              <a:ext cx="829069" cy="829069"/>
            </a:xfrm>
            <a:prstGeom prst="rect">
              <a:avLst/>
            </a:prstGeom>
          </p:spPr>
        </p:pic>
        <p:sp>
          <p:nvSpPr>
            <p:cNvPr id="43" name="CaixaDeTexto 42">
              <a:extLst>
                <a:ext uri="{FF2B5EF4-FFF2-40B4-BE49-F238E27FC236}">
                  <a16:creationId xmlns:a16="http://schemas.microsoft.com/office/drawing/2014/main" id="{36236E90-8EDB-4D6C-A709-A40644D5AC88}"/>
                </a:ext>
              </a:extLst>
            </p:cNvPr>
            <p:cNvSpPr txBox="1"/>
            <p:nvPr/>
          </p:nvSpPr>
          <p:spPr>
            <a:xfrm>
              <a:off x="186681" y="7683311"/>
              <a:ext cx="5607287" cy="1229119"/>
            </a:xfrm>
            <a:prstGeom prst="rect">
              <a:avLst/>
            </a:prstGeom>
            <a:noFill/>
          </p:spPr>
          <p:txBody>
            <a:bodyPr wrap="square">
              <a:spAutoFit/>
            </a:bodyPr>
            <a:lstStyle/>
            <a:p>
              <a:pPr algn="just">
                <a:lnSpc>
                  <a:spcPct val="115000"/>
                </a:lnSpc>
                <a:spcAft>
                  <a:spcPts val="1000"/>
                </a:spcAft>
              </a:pPr>
              <a:r>
                <a:rPr lang="pt-PT" sz="1300" b="1" dirty="0">
                  <a:effectLst/>
                  <a:highlight>
                    <a:srgbClr val="F8CBAD"/>
                  </a:highlight>
                  <a:latin typeface="Calibri" panose="020F0502020204030204" pitchFamily="34" charset="0"/>
                  <a:ea typeface="Times New Roman" panose="02020603050405020304" pitchFamily="18" charset="0"/>
                  <a:cs typeface="Calibri" panose="020F0502020204030204" pitchFamily="34" charset="0"/>
                </a:rPr>
                <a:t>Dados pessoais são armazenados somente pelo tempo que forem necessários </a:t>
              </a:r>
              <a:r>
                <a:rPr lang="pt-PT" sz="1300" dirty="0">
                  <a:effectLst/>
                  <a:latin typeface="Calibri" panose="020F0502020204030204" pitchFamily="34" charset="0"/>
                  <a:ea typeface="Times New Roman" panose="02020603050405020304" pitchFamily="18" charset="0"/>
                  <a:cs typeface="Calibri" panose="020F0502020204030204" pitchFamily="34" charset="0"/>
                </a:rPr>
                <a:t>para cumprir com as finalidades para as quais foram coletados, salvo se houver qualquer outra razão para sua manutenção como, por exemplo, cumprimento de quaisquer obrigações legais, regulatórias, contratuais, entre outras permitidas por lei.</a:t>
              </a:r>
              <a:endParaRPr lang="pt-BR" sz="13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4" name="CaixaDeTexto 43">
              <a:extLst>
                <a:ext uri="{FF2B5EF4-FFF2-40B4-BE49-F238E27FC236}">
                  <a16:creationId xmlns:a16="http://schemas.microsoft.com/office/drawing/2014/main" id="{F863E2C7-0A9F-495B-9832-75697185FF64}"/>
                </a:ext>
              </a:extLst>
            </p:cNvPr>
            <p:cNvSpPr txBox="1"/>
            <p:nvPr/>
          </p:nvSpPr>
          <p:spPr>
            <a:xfrm>
              <a:off x="186681" y="9027660"/>
              <a:ext cx="5475389" cy="1229119"/>
            </a:xfrm>
            <a:prstGeom prst="rect">
              <a:avLst/>
            </a:prstGeom>
            <a:noFill/>
          </p:spPr>
          <p:txBody>
            <a:bodyPr wrap="square">
              <a:spAutoFit/>
            </a:bodyPr>
            <a:lstStyle/>
            <a:p>
              <a:pPr algn="just">
                <a:lnSpc>
                  <a:spcPct val="115000"/>
                </a:lnSpc>
                <a:spcAft>
                  <a:spcPts val="1000"/>
                </a:spcAft>
              </a:pPr>
              <a:r>
                <a:rPr lang="pt-PT" sz="1300" dirty="0">
                  <a:effectLst/>
                  <a:latin typeface="Calibri" panose="020F0502020204030204" pitchFamily="34" charset="0"/>
                  <a:ea typeface="Times New Roman" panose="02020603050405020304" pitchFamily="18" charset="0"/>
                  <a:cs typeface="Calibri" panose="020F0502020204030204" pitchFamily="34" charset="0"/>
                </a:rPr>
                <a:t>Sempre fazemos uma análise técnica para determinar o período de retenção adequado para cada tipo de dado </a:t>
              </a:r>
              <a:r>
                <a:rPr lang="pt-PT" sz="1300" dirty="0">
                  <a:latin typeface="Calibri" panose="020F0502020204030204" pitchFamily="34" charset="0"/>
                  <a:ea typeface="Times New Roman" panose="02020603050405020304" pitchFamily="18" charset="0"/>
                  <a:cs typeface="Calibri" panose="020F0502020204030204" pitchFamily="34" charset="0"/>
                </a:rPr>
                <a:t>p</a:t>
              </a:r>
              <a:r>
                <a:rPr lang="pt-PT" sz="1300" dirty="0">
                  <a:effectLst/>
                  <a:latin typeface="Calibri" panose="020F0502020204030204" pitchFamily="34" charset="0"/>
                  <a:ea typeface="Times New Roman" panose="02020603050405020304" pitchFamily="18" charset="0"/>
                  <a:cs typeface="Calibri" panose="020F0502020204030204" pitchFamily="34" charset="0"/>
                </a:rPr>
                <a:t>essoal coletado, considerando a sua natureza, a necessidade de coleta e a finalidade para a qual ele será tratado, bem como eventuais necessidades de retenção para o cumprimento de obrigações legais e/ou regulatórias ou o resguardo de direitos.</a:t>
              </a:r>
              <a:endParaRPr lang="pt-BR" sz="1300" dirty="0">
                <a:effectLst/>
                <a:latin typeface="Calibri" panose="020F0502020204030204" pitchFamily="34" charset="0"/>
                <a:ea typeface="Times New Roman" panose="02020603050405020304" pitchFamily="18" charset="0"/>
                <a:cs typeface="Times New Roman" panose="02020603050405020304" pitchFamily="18" charset="0"/>
              </a:endParaRPr>
            </a:p>
          </p:txBody>
        </p:sp>
      </p:grpSp>
      <p:sp>
        <p:nvSpPr>
          <p:cNvPr id="57" name="CaixaDeTexto 56">
            <a:extLst>
              <a:ext uri="{FF2B5EF4-FFF2-40B4-BE49-F238E27FC236}">
                <a16:creationId xmlns:a16="http://schemas.microsoft.com/office/drawing/2014/main" id="{605CCDD3-35ED-45CA-BF9E-36413DD78247}"/>
              </a:ext>
            </a:extLst>
          </p:cNvPr>
          <p:cNvSpPr txBox="1"/>
          <p:nvPr/>
        </p:nvSpPr>
        <p:spPr>
          <a:xfrm>
            <a:off x="1273818" y="2410606"/>
            <a:ext cx="5090923" cy="768993"/>
          </a:xfrm>
          <a:prstGeom prst="rect">
            <a:avLst/>
          </a:prstGeom>
          <a:noFill/>
        </p:spPr>
        <p:txBody>
          <a:bodyPr wrap="square">
            <a:spAutoFit/>
          </a:bodyPr>
          <a:lstStyle/>
          <a:p>
            <a:pPr algn="just">
              <a:lnSpc>
                <a:spcPct val="115000"/>
              </a:lnSpc>
              <a:spcAft>
                <a:spcPts val="1000"/>
              </a:spcAft>
            </a:pPr>
            <a:r>
              <a:rPr lang="pt-BR" sz="1300" dirty="0">
                <a:effectLst/>
                <a:ea typeface="Calibri" panose="020F0502020204030204" pitchFamily="34" charset="0"/>
                <a:cs typeface="Calibri" panose="020F0502020204030204" pitchFamily="34" charset="0"/>
              </a:rPr>
              <a:t>Em consonância com a lei aplicável, bem como com as escolhas e controles que podem estar disponíveis para você, somente utilizaremos as informações coletadas com o intuito de:</a:t>
            </a:r>
            <a:endParaRPr lang="pt-BR" sz="1300" dirty="0">
              <a:effectLst/>
              <a:ea typeface="Times New Roman" panose="02020603050405020304" pitchFamily="18" charset="0"/>
              <a:cs typeface="Times New Roman" panose="02020603050405020304" pitchFamily="18" charset="0"/>
            </a:endParaRPr>
          </a:p>
        </p:txBody>
      </p:sp>
      <p:sp>
        <p:nvSpPr>
          <p:cNvPr id="58" name="CaixaDeTexto 57">
            <a:extLst>
              <a:ext uri="{FF2B5EF4-FFF2-40B4-BE49-F238E27FC236}">
                <a16:creationId xmlns:a16="http://schemas.microsoft.com/office/drawing/2014/main" id="{973C8FA7-8B37-475B-8A38-867A5A461C7F}"/>
              </a:ext>
            </a:extLst>
          </p:cNvPr>
          <p:cNvSpPr txBox="1"/>
          <p:nvPr/>
        </p:nvSpPr>
        <p:spPr>
          <a:xfrm>
            <a:off x="1346141" y="1275004"/>
            <a:ext cx="5050684" cy="1092607"/>
          </a:xfrm>
          <a:prstGeom prst="rect">
            <a:avLst/>
          </a:prstGeom>
          <a:noFill/>
        </p:spPr>
        <p:txBody>
          <a:bodyPr wrap="square">
            <a:spAutoFit/>
          </a:bodyPr>
          <a:lstStyle/>
          <a:p>
            <a:pPr algn="just"/>
            <a:r>
              <a:rPr lang="pt-BR" sz="1300" dirty="0">
                <a:solidFill>
                  <a:srgbClr val="000000"/>
                </a:solidFill>
                <a:effectLst/>
                <a:ea typeface="Calibri" panose="020F0502020204030204" pitchFamily="34" charset="0"/>
              </a:rPr>
              <a:t>Nossos parceiros e fornecedores somente são autorizados a utilizar os dados </a:t>
            </a:r>
            <a:r>
              <a:rPr lang="pt-BR" sz="1300" dirty="0">
                <a:solidFill>
                  <a:srgbClr val="000000"/>
                </a:solidFill>
                <a:ea typeface="Calibri" panose="020F0502020204030204" pitchFamily="34" charset="0"/>
              </a:rPr>
              <a:t>p</a:t>
            </a:r>
            <a:r>
              <a:rPr lang="pt-BR" sz="1300" dirty="0">
                <a:solidFill>
                  <a:srgbClr val="000000"/>
                </a:solidFill>
                <a:effectLst/>
                <a:ea typeface="Calibri" panose="020F0502020204030204" pitchFamily="34" charset="0"/>
              </a:rPr>
              <a:t>essoais para os fins específicos que eles foram contratados, portanto, eles não irão utilizar seus dados </a:t>
            </a:r>
            <a:r>
              <a:rPr lang="pt-BR" sz="1300" dirty="0">
                <a:solidFill>
                  <a:srgbClr val="000000"/>
                </a:solidFill>
                <a:ea typeface="Calibri" panose="020F0502020204030204" pitchFamily="34" charset="0"/>
              </a:rPr>
              <a:t>p</a:t>
            </a:r>
            <a:r>
              <a:rPr lang="pt-BR" sz="1300" dirty="0">
                <a:solidFill>
                  <a:srgbClr val="000000"/>
                </a:solidFill>
                <a:effectLst/>
                <a:ea typeface="Calibri" panose="020F0502020204030204" pitchFamily="34" charset="0"/>
              </a:rPr>
              <a:t>essoais para outras finalidades além das relativas à prestação de serviços previstos contratualmente.</a:t>
            </a:r>
            <a:endParaRPr lang="pt-BR" sz="1300" dirty="0"/>
          </a:p>
        </p:txBody>
      </p:sp>
      <p:sp>
        <p:nvSpPr>
          <p:cNvPr id="39" name="CaixaDeTexto 38">
            <a:extLst>
              <a:ext uri="{FF2B5EF4-FFF2-40B4-BE49-F238E27FC236}">
                <a16:creationId xmlns:a16="http://schemas.microsoft.com/office/drawing/2014/main" id="{9D40A6FC-465E-41A3-8505-BABCCD7474AF}"/>
              </a:ext>
            </a:extLst>
          </p:cNvPr>
          <p:cNvSpPr txBox="1"/>
          <p:nvPr/>
        </p:nvSpPr>
        <p:spPr>
          <a:xfrm>
            <a:off x="778869" y="7696823"/>
            <a:ext cx="5679603" cy="544830"/>
          </a:xfrm>
          <a:prstGeom prst="roundRect">
            <a:avLst/>
          </a:prstGeom>
          <a:ln>
            <a:extLst>
              <a:ext uri="{C807C97D-BFC1-408E-A445-0C87EB9F89A2}">
                <ask:lineSketchStyleProps xmlns:ask="http://schemas.microsoft.com/office/drawing/2018/sketchyshapes" xmlns="" sd="1219033472">
                  <a:custGeom>
                    <a:avLst/>
                    <a:gdLst>
                      <a:gd name="connsiteX0" fmla="*/ 0 w 5679603"/>
                      <a:gd name="connsiteY0" fmla="*/ 0 h 830997"/>
                      <a:gd name="connsiteX1" fmla="*/ 744659 w 5679603"/>
                      <a:gd name="connsiteY1" fmla="*/ 0 h 830997"/>
                      <a:gd name="connsiteX2" fmla="*/ 1432522 w 5679603"/>
                      <a:gd name="connsiteY2" fmla="*/ 0 h 830997"/>
                      <a:gd name="connsiteX3" fmla="*/ 2063589 w 5679603"/>
                      <a:gd name="connsiteY3" fmla="*/ 0 h 830997"/>
                      <a:gd name="connsiteX4" fmla="*/ 2694656 w 5679603"/>
                      <a:gd name="connsiteY4" fmla="*/ 0 h 830997"/>
                      <a:gd name="connsiteX5" fmla="*/ 3439315 w 5679603"/>
                      <a:gd name="connsiteY5" fmla="*/ 0 h 830997"/>
                      <a:gd name="connsiteX6" fmla="*/ 4127178 w 5679603"/>
                      <a:gd name="connsiteY6" fmla="*/ 0 h 830997"/>
                      <a:gd name="connsiteX7" fmla="*/ 4587857 w 5679603"/>
                      <a:gd name="connsiteY7" fmla="*/ 0 h 830997"/>
                      <a:gd name="connsiteX8" fmla="*/ 5679603 w 5679603"/>
                      <a:gd name="connsiteY8" fmla="*/ 0 h 830997"/>
                      <a:gd name="connsiteX9" fmla="*/ 5679603 w 5679603"/>
                      <a:gd name="connsiteY9" fmla="*/ 432118 h 830997"/>
                      <a:gd name="connsiteX10" fmla="*/ 5679603 w 5679603"/>
                      <a:gd name="connsiteY10" fmla="*/ 830997 h 830997"/>
                      <a:gd name="connsiteX11" fmla="*/ 5162128 w 5679603"/>
                      <a:gd name="connsiteY11" fmla="*/ 830997 h 830997"/>
                      <a:gd name="connsiteX12" fmla="*/ 4417469 w 5679603"/>
                      <a:gd name="connsiteY12" fmla="*/ 830997 h 830997"/>
                      <a:gd name="connsiteX13" fmla="*/ 3843198 w 5679603"/>
                      <a:gd name="connsiteY13" fmla="*/ 830997 h 830997"/>
                      <a:gd name="connsiteX14" fmla="*/ 3098539 w 5679603"/>
                      <a:gd name="connsiteY14" fmla="*/ 830997 h 830997"/>
                      <a:gd name="connsiteX15" fmla="*/ 2581064 w 5679603"/>
                      <a:gd name="connsiteY15" fmla="*/ 830997 h 830997"/>
                      <a:gd name="connsiteX16" fmla="*/ 2120385 w 5679603"/>
                      <a:gd name="connsiteY16" fmla="*/ 830997 h 830997"/>
                      <a:gd name="connsiteX17" fmla="*/ 1659706 w 5679603"/>
                      <a:gd name="connsiteY17" fmla="*/ 830997 h 830997"/>
                      <a:gd name="connsiteX18" fmla="*/ 971843 w 5679603"/>
                      <a:gd name="connsiteY18" fmla="*/ 830997 h 830997"/>
                      <a:gd name="connsiteX19" fmla="*/ 0 w 5679603"/>
                      <a:gd name="connsiteY19" fmla="*/ 830997 h 830997"/>
                      <a:gd name="connsiteX20" fmla="*/ 0 w 5679603"/>
                      <a:gd name="connsiteY20" fmla="*/ 415499 h 830997"/>
                      <a:gd name="connsiteX21" fmla="*/ 0 w 5679603"/>
                      <a:gd name="connsiteY21" fmla="*/ 0 h 830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79603" h="830997" fill="none" extrusionOk="0">
                        <a:moveTo>
                          <a:pt x="0" y="0"/>
                        </a:moveTo>
                        <a:cubicBezTo>
                          <a:pt x="177199" y="35261"/>
                          <a:pt x="590000" y="26313"/>
                          <a:pt x="744659" y="0"/>
                        </a:cubicBezTo>
                        <a:cubicBezTo>
                          <a:pt x="899318" y="-26313"/>
                          <a:pt x="1192861" y="9635"/>
                          <a:pt x="1432522" y="0"/>
                        </a:cubicBezTo>
                        <a:cubicBezTo>
                          <a:pt x="1672183" y="-9635"/>
                          <a:pt x="1907783" y="-27537"/>
                          <a:pt x="2063589" y="0"/>
                        </a:cubicBezTo>
                        <a:cubicBezTo>
                          <a:pt x="2219395" y="27537"/>
                          <a:pt x="2440495" y="-30040"/>
                          <a:pt x="2694656" y="0"/>
                        </a:cubicBezTo>
                        <a:cubicBezTo>
                          <a:pt x="2948817" y="30040"/>
                          <a:pt x="3074094" y="1560"/>
                          <a:pt x="3439315" y="0"/>
                        </a:cubicBezTo>
                        <a:cubicBezTo>
                          <a:pt x="3804536" y="-1560"/>
                          <a:pt x="3932687" y="-2095"/>
                          <a:pt x="4127178" y="0"/>
                        </a:cubicBezTo>
                        <a:cubicBezTo>
                          <a:pt x="4321669" y="2095"/>
                          <a:pt x="4495431" y="5185"/>
                          <a:pt x="4587857" y="0"/>
                        </a:cubicBezTo>
                        <a:cubicBezTo>
                          <a:pt x="4680283" y="-5185"/>
                          <a:pt x="5427404" y="39781"/>
                          <a:pt x="5679603" y="0"/>
                        </a:cubicBezTo>
                        <a:cubicBezTo>
                          <a:pt x="5682385" y="157668"/>
                          <a:pt x="5686643" y="240282"/>
                          <a:pt x="5679603" y="432118"/>
                        </a:cubicBezTo>
                        <a:cubicBezTo>
                          <a:pt x="5672563" y="623954"/>
                          <a:pt x="5665075" y="694528"/>
                          <a:pt x="5679603" y="830997"/>
                        </a:cubicBezTo>
                        <a:cubicBezTo>
                          <a:pt x="5443013" y="830193"/>
                          <a:pt x="5344197" y="841864"/>
                          <a:pt x="5162128" y="830997"/>
                        </a:cubicBezTo>
                        <a:cubicBezTo>
                          <a:pt x="4980059" y="820130"/>
                          <a:pt x="4770456" y="803893"/>
                          <a:pt x="4417469" y="830997"/>
                        </a:cubicBezTo>
                        <a:cubicBezTo>
                          <a:pt x="4064482" y="858101"/>
                          <a:pt x="4029286" y="815170"/>
                          <a:pt x="3843198" y="830997"/>
                        </a:cubicBezTo>
                        <a:cubicBezTo>
                          <a:pt x="3657110" y="846824"/>
                          <a:pt x="3327708" y="824424"/>
                          <a:pt x="3098539" y="830997"/>
                        </a:cubicBezTo>
                        <a:cubicBezTo>
                          <a:pt x="2869370" y="837570"/>
                          <a:pt x="2774853" y="819764"/>
                          <a:pt x="2581064" y="830997"/>
                        </a:cubicBezTo>
                        <a:cubicBezTo>
                          <a:pt x="2387275" y="842230"/>
                          <a:pt x="2272429" y="815965"/>
                          <a:pt x="2120385" y="830997"/>
                        </a:cubicBezTo>
                        <a:cubicBezTo>
                          <a:pt x="1968341" y="846029"/>
                          <a:pt x="1841458" y="830867"/>
                          <a:pt x="1659706" y="830997"/>
                        </a:cubicBezTo>
                        <a:cubicBezTo>
                          <a:pt x="1477954" y="831127"/>
                          <a:pt x="1215460" y="799976"/>
                          <a:pt x="971843" y="830997"/>
                        </a:cubicBezTo>
                        <a:cubicBezTo>
                          <a:pt x="728226" y="862018"/>
                          <a:pt x="472756" y="793566"/>
                          <a:pt x="0" y="830997"/>
                        </a:cubicBezTo>
                        <a:cubicBezTo>
                          <a:pt x="14740" y="703953"/>
                          <a:pt x="-907" y="554803"/>
                          <a:pt x="0" y="415499"/>
                        </a:cubicBezTo>
                        <a:cubicBezTo>
                          <a:pt x="907" y="276195"/>
                          <a:pt x="7393" y="155802"/>
                          <a:pt x="0" y="0"/>
                        </a:cubicBezTo>
                        <a:close/>
                      </a:path>
                      <a:path w="5679603" h="830997" stroke="0" extrusionOk="0">
                        <a:moveTo>
                          <a:pt x="0" y="0"/>
                        </a:moveTo>
                        <a:cubicBezTo>
                          <a:pt x="195083" y="-22206"/>
                          <a:pt x="385504" y="-12303"/>
                          <a:pt x="574271" y="0"/>
                        </a:cubicBezTo>
                        <a:cubicBezTo>
                          <a:pt x="763038" y="12303"/>
                          <a:pt x="847301" y="-13253"/>
                          <a:pt x="1034950" y="0"/>
                        </a:cubicBezTo>
                        <a:cubicBezTo>
                          <a:pt x="1222599" y="13253"/>
                          <a:pt x="1618186" y="22807"/>
                          <a:pt x="1779609" y="0"/>
                        </a:cubicBezTo>
                        <a:cubicBezTo>
                          <a:pt x="1941032" y="-22807"/>
                          <a:pt x="2121340" y="-20341"/>
                          <a:pt x="2353880" y="0"/>
                        </a:cubicBezTo>
                        <a:cubicBezTo>
                          <a:pt x="2586420" y="20341"/>
                          <a:pt x="2729061" y="-14958"/>
                          <a:pt x="2928151" y="0"/>
                        </a:cubicBezTo>
                        <a:cubicBezTo>
                          <a:pt x="3127241" y="14958"/>
                          <a:pt x="3371835" y="-34435"/>
                          <a:pt x="3672810" y="0"/>
                        </a:cubicBezTo>
                        <a:cubicBezTo>
                          <a:pt x="3973785" y="34435"/>
                          <a:pt x="3946199" y="-22829"/>
                          <a:pt x="4190285" y="0"/>
                        </a:cubicBezTo>
                        <a:cubicBezTo>
                          <a:pt x="4434371" y="22829"/>
                          <a:pt x="4678877" y="8048"/>
                          <a:pt x="4934944" y="0"/>
                        </a:cubicBezTo>
                        <a:cubicBezTo>
                          <a:pt x="5191011" y="-8048"/>
                          <a:pt x="5481273" y="-14010"/>
                          <a:pt x="5679603" y="0"/>
                        </a:cubicBezTo>
                        <a:cubicBezTo>
                          <a:pt x="5677264" y="150474"/>
                          <a:pt x="5698094" y="224543"/>
                          <a:pt x="5679603" y="415499"/>
                        </a:cubicBezTo>
                        <a:cubicBezTo>
                          <a:pt x="5661112" y="606455"/>
                          <a:pt x="5664332" y="665240"/>
                          <a:pt x="5679603" y="830997"/>
                        </a:cubicBezTo>
                        <a:cubicBezTo>
                          <a:pt x="5491293" y="813188"/>
                          <a:pt x="5210164" y="806808"/>
                          <a:pt x="4991740" y="830997"/>
                        </a:cubicBezTo>
                        <a:cubicBezTo>
                          <a:pt x="4773316" y="855186"/>
                          <a:pt x="4456487" y="831522"/>
                          <a:pt x="4247081" y="830997"/>
                        </a:cubicBezTo>
                        <a:cubicBezTo>
                          <a:pt x="4037675" y="830472"/>
                          <a:pt x="3734139" y="801140"/>
                          <a:pt x="3502422" y="830997"/>
                        </a:cubicBezTo>
                        <a:cubicBezTo>
                          <a:pt x="3270705" y="860854"/>
                          <a:pt x="3193885" y="834485"/>
                          <a:pt x="2984947" y="830997"/>
                        </a:cubicBezTo>
                        <a:cubicBezTo>
                          <a:pt x="2776010" y="827509"/>
                          <a:pt x="2493859" y="816378"/>
                          <a:pt x="2353880" y="830997"/>
                        </a:cubicBezTo>
                        <a:cubicBezTo>
                          <a:pt x="2213901" y="845616"/>
                          <a:pt x="1972517" y="823268"/>
                          <a:pt x="1609221" y="830997"/>
                        </a:cubicBezTo>
                        <a:cubicBezTo>
                          <a:pt x="1245925" y="838726"/>
                          <a:pt x="1225351" y="829784"/>
                          <a:pt x="978154" y="830997"/>
                        </a:cubicBezTo>
                        <a:cubicBezTo>
                          <a:pt x="730957" y="832210"/>
                          <a:pt x="197818" y="801592"/>
                          <a:pt x="0" y="830997"/>
                        </a:cubicBezTo>
                        <a:cubicBezTo>
                          <a:pt x="-14410" y="746849"/>
                          <a:pt x="-1109" y="620977"/>
                          <a:pt x="0" y="432118"/>
                        </a:cubicBezTo>
                        <a:cubicBezTo>
                          <a:pt x="1109" y="243259"/>
                          <a:pt x="9744" y="107780"/>
                          <a:pt x="0" y="0"/>
                        </a:cubicBezTo>
                        <a:close/>
                      </a:path>
                    </a:pathLst>
                  </a:custGeom>
                  <ask:type>
                    <ask:lineSketchNone/>
                  </ask:type>
                </ask:lineSketchStyleProps>
              </a:ext>
            </a:extLst>
          </a:ln>
        </p:spPr>
        <p:style>
          <a:lnRef idx="2">
            <a:schemeClr val="accent5"/>
          </a:lnRef>
          <a:fillRef idx="1">
            <a:schemeClr val="lt1"/>
          </a:fillRef>
          <a:effectRef idx="0">
            <a:schemeClr val="accent5"/>
          </a:effectRef>
          <a:fontRef idx="minor">
            <a:schemeClr val="dk1"/>
          </a:fontRef>
        </p:style>
        <p:txBody>
          <a:bodyPr wrap="square">
            <a:spAutoFit/>
          </a:bodyPr>
          <a:lstStyle/>
          <a:p>
            <a:pPr algn="just"/>
            <a:r>
              <a:rPr lang="pt-PT" sz="1300" dirty="0">
                <a:solidFill>
                  <a:schemeClr val="tx1"/>
                </a:solidFill>
                <a:latin typeface="Calibri" panose="020F0502020204030204" pitchFamily="34" charset="0"/>
              </a:rPr>
              <a:t>A</a:t>
            </a:r>
            <a:r>
              <a:rPr lang="pt-PT" sz="1300" dirty="0">
                <a:solidFill>
                  <a:schemeClr val="accent1">
                    <a:lumMod val="50000"/>
                  </a:schemeClr>
                </a:solidFill>
                <a:latin typeface="Calibri" panose="020F0502020204030204" pitchFamily="34" charset="0"/>
              </a:rPr>
              <a:t> </a:t>
            </a:r>
            <a:r>
              <a:rPr lang="pt-BR" sz="1300" b="1" dirty="0">
                <a:solidFill>
                  <a:srgbClr val="C00000"/>
                </a:solidFill>
                <a:latin typeface="Calibri" panose="020F0502020204030204" pitchFamily="34" charset="0"/>
                <a:ea typeface="Calibri" panose="020F0502020204030204" pitchFamily="34" charset="0"/>
              </a:rPr>
              <a:t>FARMARIN</a:t>
            </a:r>
            <a:r>
              <a:rPr lang="pt-PT" sz="1300" dirty="0">
                <a:solidFill>
                  <a:schemeClr val="accent1">
                    <a:lumMod val="50000"/>
                  </a:schemeClr>
                </a:solidFill>
                <a:latin typeface="Calibri" panose="020F0502020204030204" pitchFamily="34" charset="0"/>
              </a:rPr>
              <a:t> </a:t>
            </a:r>
            <a:r>
              <a:rPr lang="pt-PT" sz="1300" dirty="0">
                <a:solidFill>
                  <a:schemeClr val="tx1"/>
                </a:solidFill>
                <a:latin typeface="Calibri" panose="020F0502020204030204" pitchFamily="34" charset="0"/>
              </a:rPr>
              <a:t>possui uma política de retenção de dados pessoais alinhada com a LGPD e as demais legislações aplicáveis. </a:t>
            </a:r>
            <a:endParaRPr lang="pt-BR" sz="1300" dirty="0">
              <a:solidFill>
                <a:schemeClr val="accent1">
                  <a:lumMod val="50000"/>
                </a:schemeClr>
              </a:solidFill>
            </a:endParaRPr>
          </a:p>
        </p:txBody>
      </p:sp>
      <p:pic>
        <p:nvPicPr>
          <p:cNvPr id="40" name="Imagem 39">
            <a:extLst>
              <a:ext uri="{FF2B5EF4-FFF2-40B4-BE49-F238E27FC236}">
                <a16:creationId xmlns:a16="http://schemas.microsoft.com/office/drawing/2014/main" id="{87060D71-E7F1-486E-B0A2-20475B591C39}"/>
              </a:ext>
            </a:extLst>
          </p:cNvPr>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5216578" y="11476664"/>
            <a:ext cx="1384382" cy="704421"/>
          </a:xfrm>
          <a:prstGeom prst="rect">
            <a:avLst/>
          </a:prstGeom>
          <a:noFill/>
          <a:ln>
            <a:noFill/>
          </a:ln>
        </p:spPr>
      </p:pic>
    </p:spTree>
    <p:extLst>
      <p:ext uri="{BB962C8B-B14F-4D97-AF65-F5344CB8AC3E}">
        <p14:creationId xmlns:p14="http://schemas.microsoft.com/office/powerpoint/2010/main" val="1692269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F00B2556-C4C1-4E47-B7B0-C853EED32085}"/>
              </a:ext>
            </a:extLst>
          </p:cNvPr>
          <p:cNvSpPr txBox="1"/>
          <p:nvPr/>
        </p:nvSpPr>
        <p:spPr>
          <a:xfrm>
            <a:off x="434978" y="3737377"/>
            <a:ext cx="6075949" cy="538930"/>
          </a:xfrm>
          <a:prstGeom prst="rect">
            <a:avLst/>
          </a:prstGeom>
          <a:noFill/>
        </p:spPr>
        <p:txBody>
          <a:bodyPr wrap="square">
            <a:spAutoFit/>
          </a:bodyPr>
          <a:lstStyle/>
          <a:p>
            <a:pPr algn="just">
              <a:lnSpc>
                <a:spcPct val="115000"/>
              </a:lnSpc>
            </a:pPr>
            <a:r>
              <a:rPr lang="pt-PT" sz="1300" b="1" dirty="0">
                <a:effectLst/>
                <a:highlight>
                  <a:srgbClr val="F8CBAD"/>
                </a:highlight>
                <a:latin typeface="Calibri" panose="020F0502020204030204" pitchFamily="34" charset="0"/>
                <a:ea typeface="Times New Roman" panose="02020603050405020304" pitchFamily="18" charset="0"/>
                <a:cs typeface="Calibri" panose="020F0502020204030204" pitchFamily="34" charset="0"/>
              </a:rPr>
              <a:t>Nós nos esforçamos para proteger a privacidade de seus dados </a:t>
            </a:r>
            <a:r>
              <a:rPr lang="pt-PT" sz="1300" b="1" dirty="0">
                <a:highlight>
                  <a:srgbClr val="F8CBAD"/>
                </a:highlight>
                <a:latin typeface="Calibri" panose="020F0502020204030204" pitchFamily="34" charset="0"/>
                <a:ea typeface="Times New Roman" panose="02020603050405020304" pitchFamily="18" charset="0"/>
                <a:cs typeface="Calibri" panose="020F0502020204030204" pitchFamily="34" charset="0"/>
              </a:rPr>
              <a:t>p</a:t>
            </a:r>
            <a:r>
              <a:rPr lang="pt-PT" sz="1300" b="1" dirty="0">
                <a:effectLst/>
                <a:highlight>
                  <a:srgbClr val="F8CBAD"/>
                </a:highlight>
                <a:latin typeface="Calibri" panose="020F0502020204030204" pitchFamily="34" charset="0"/>
                <a:ea typeface="Times New Roman" panose="02020603050405020304" pitchFamily="18" charset="0"/>
                <a:cs typeface="Calibri" panose="020F0502020204030204" pitchFamily="34" charset="0"/>
              </a:rPr>
              <a:t>essoais, mas infelizmente não podemos garantir total segurança</a:t>
            </a:r>
            <a:r>
              <a:rPr lang="pt-PT" sz="1300" dirty="0">
                <a:effectLst/>
                <a:highlight>
                  <a:srgbClr val="F8CBAD"/>
                </a:highlight>
                <a:latin typeface="Calibri" panose="020F0502020204030204" pitchFamily="34" charset="0"/>
                <a:ea typeface="Times New Roman" panose="02020603050405020304" pitchFamily="18" charset="0"/>
                <a:cs typeface="Calibri" panose="020F0502020204030204" pitchFamily="34" charset="0"/>
              </a:rPr>
              <a:t>. </a:t>
            </a:r>
            <a:endParaRPr lang="pt-BR" sz="1300" dirty="0">
              <a:effectLst/>
              <a:highlight>
                <a:srgbClr val="F8CBAD"/>
              </a:highligh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CaixaDeTexto 5">
            <a:extLst>
              <a:ext uri="{FF2B5EF4-FFF2-40B4-BE49-F238E27FC236}">
                <a16:creationId xmlns:a16="http://schemas.microsoft.com/office/drawing/2014/main" id="{96B47991-9C91-4860-B77E-F4C9EEB27F6E}"/>
              </a:ext>
            </a:extLst>
          </p:cNvPr>
          <p:cNvSpPr txBox="1"/>
          <p:nvPr/>
        </p:nvSpPr>
        <p:spPr>
          <a:xfrm>
            <a:off x="452927" y="4319434"/>
            <a:ext cx="6075950" cy="1689245"/>
          </a:xfrm>
          <a:prstGeom prst="rect">
            <a:avLst/>
          </a:prstGeom>
          <a:noFill/>
        </p:spPr>
        <p:txBody>
          <a:bodyPr wrap="square">
            <a:spAutoFit/>
          </a:bodyPr>
          <a:lstStyle/>
          <a:p>
            <a:pPr algn="just">
              <a:lnSpc>
                <a:spcPct val="115000"/>
              </a:lnSpc>
            </a:pPr>
            <a:r>
              <a:rPr lang="pt-PT" sz="1300" dirty="0">
                <a:effectLst/>
                <a:latin typeface="Calibri" panose="020F0502020204030204" pitchFamily="34" charset="0"/>
                <a:ea typeface="Times New Roman" panose="02020603050405020304" pitchFamily="18" charset="0"/>
                <a:cs typeface="Calibri" panose="020F0502020204030204" pitchFamily="34" charset="0"/>
              </a:rPr>
              <a:t>Entradas e usos não autorizados de terceiros com informações suas, falhas de </a:t>
            </a:r>
            <a:r>
              <a:rPr lang="pt-PT" sz="1300" i="1" dirty="0">
                <a:effectLst/>
                <a:latin typeface="Calibri" panose="020F0502020204030204" pitchFamily="34" charset="0"/>
                <a:ea typeface="Times New Roman" panose="02020603050405020304" pitchFamily="18" charset="0"/>
                <a:cs typeface="Calibri" panose="020F0502020204030204" pitchFamily="34" charset="0"/>
              </a:rPr>
              <a:t>hardware</a:t>
            </a:r>
            <a:r>
              <a:rPr lang="pt-PT" sz="1300" dirty="0">
                <a:effectLst/>
                <a:latin typeface="Calibri" panose="020F0502020204030204" pitchFamily="34" charset="0"/>
                <a:ea typeface="Times New Roman" panose="02020603050405020304" pitchFamily="18" charset="0"/>
                <a:cs typeface="Calibri" panose="020F0502020204030204" pitchFamily="34" charset="0"/>
              </a:rPr>
              <a:t> ou </a:t>
            </a:r>
            <a:r>
              <a:rPr lang="pt-PT" sz="1300" i="1" dirty="0">
                <a:effectLst/>
                <a:latin typeface="Calibri" panose="020F0502020204030204" pitchFamily="34" charset="0"/>
                <a:ea typeface="Times New Roman" panose="02020603050405020304" pitchFamily="18" charset="0"/>
                <a:cs typeface="Calibri" panose="020F0502020204030204" pitchFamily="34" charset="0"/>
              </a:rPr>
              <a:t>software</a:t>
            </a:r>
            <a:r>
              <a:rPr lang="pt-PT" sz="1300" dirty="0">
                <a:effectLst/>
                <a:latin typeface="Calibri" panose="020F0502020204030204" pitchFamily="34" charset="0"/>
                <a:ea typeface="Times New Roman" panose="02020603050405020304" pitchFamily="18" charset="0"/>
                <a:cs typeface="Calibri" panose="020F0502020204030204" pitchFamily="34" charset="0"/>
              </a:rPr>
              <a:t> que não estejam sob controle da </a:t>
            </a:r>
            <a:r>
              <a:rPr lang="pt-PT" sz="13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FARMARIN</a:t>
            </a:r>
            <a:r>
              <a:rPr lang="pt-PT" sz="1300" dirty="0">
                <a:effectLst/>
                <a:latin typeface="Calibri" panose="020F0502020204030204" pitchFamily="34" charset="0"/>
                <a:ea typeface="Times New Roman" panose="02020603050405020304" pitchFamily="18" charset="0"/>
                <a:cs typeface="Calibri" panose="020F0502020204030204" pitchFamily="34" charset="0"/>
              </a:rPr>
              <a:t> e outros fatores externos podem comprometer a segurança dos seus dados </a:t>
            </a:r>
            <a:r>
              <a:rPr lang="pt-PT" sz="1300" dirty="0">
                <a:latin typeface="Calibri" panose="020F0502020204030204" pitchFamily="34" charset="0"/>
                <a:ea typeface="Times New Roman" panose="02020603050405020304" pitchFamily="18" charset="0"/>
                <a:cs typeface="Calibri" panose="020F0502020204030204" pitchFamily="34" charset="0"/>
              </a:rPr>
              <a:t>p</a:t>
            </a:r>
            <a:r>
              <a:rPr lang="pt-PT" sz="1300" dirty="0">
                <a:effectLst/>
                <a:latin typeface="Calibri" panose="020F0502020204030204" pitchFamily="34" charset="0"/>
                <a:ea typeface="Times New Roman" panose="02020603050405020304" pitchFamily="18" charset="0"/>
                <a:cs typeface="Calibri" panose="020F0502020204030204" pitchFamily="34" charset="0"/>
              </a:rPr>
              <a:t>essoais. Por isso, sua atuação é fundamental para a manutenção de um ambiente seguro para todos. Caso você identifique ou tome conhecimento de qualquer fator que comprometa a segurança dos seus dados na sua relação com o site, por favor entre em contato conosco por meio das informações de contato indicadas no </a:t>
            </a:r>
            <a:r>
              <a:rPr lang="pt-PT" sz="1300" b="1" dirty="0">
                <a:effectLst/>
                <a:latin typeface="Calibri" panose="020F0502020204030204" pitchFamily="34" charset="0"/>
                <a:ea typeface="Times New Roman" panose="02020603050405020304" pitchFamily="18" charset="0"/>
                <a:cs typeface="Calibri" panose="020F0502020204030204" pitchFamily="34" charset="0"/>
              </a:rPr>
              <a:t>item 9.</a:t>
            </a:r>
            <a:endParaRPr lang="pt-BR" sz="13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grpSp>
        <p:nvGrpSpPr>
          <p:cNvPr id="7" name="Agrupar 6">
            <a:extLst>
              <a:ext uri="{FF2B5EF4-FFF2-40B4-BE49-F238E27FC236}">
                <a16:creationId xmlns:a16="http://schemas.microsoft.com/office/drawing/2014/main" id="{7E3B1A67-B3CA-4105-B61F-5FFFA2C968E9}"/>
              </a:ext>
            </a:extLst>
          </p:cNvPr>
          <p:cNvGrpSpPr/>
          <p:nvPr/>
        </p:nvGrpSpPr>
        <p:grpSpPr>
          <a:xfrm>
            <a:off x="169042" y="6484714"/>
            <a:ext cx="5798623" cy="1217595"/>
            <a:chOff x="311559" y="290783"/>
            <a:chExt cx="5798623" cy="1217595"/>
          </a:xfrm>
        </p:grpSpPr>
        <p:grpSp>
          <p:nvGrpSpPr>
            <p:cNvPr id="8" name="Agrupar 7">
              <a:extLst>
                <a:ext uri="{FF2B5EF4-FFF2-40B4-BE49-F238E27FC236}">
                  <a16:creationId xmlns:a16="http://schemas.microsoft.com/office/drawing/2014/main" id="{16079C5E-E87B-423D-8AFB-F53A1DF55960}"/>
                </a:ext>
              </a:extLst>
            </p:cNvPr>
            <p:cNvGrpSpPr/>
            <p:nvPr/>
          </p:nvGrpSpPr>
          <p:grpSpPr>
            <a:xfrm>
              <a:off x="311559" y="290783"/>
              <a:ext cx="5637006" cy="1217595"/>
              <a:chOff x="173335" y="6383238"/>
              <a:chExt cx="5637006" cy="1217595"/>
            </a:xfrm>
          </p:grpSpPr>
          <p:grpSp>
            <p:nvGrpSpPr>
              <p:cNvPr id="10" name="Agrupar 9">
                <a:extLst>
                  <a:ext uri="{FF2B5EF4-FFF2-40B4-BE49-F238E27FC236}">
                    <a16:creationId xmlns:a16="http://schemas.microsoft.com/office/drawing/2014/main" id="{6DA588C6-814B-48CF-B8F4-0AEF207C4596}"/>
                  </a:ext>
                </a:extLst>
              </p:cNvPr>
              <p:cNvGrpSpPr/>
              <p:nvPr/>
            </p:nvGrpSpPr>
            <p:grpSpPr>
              <a:xfrm>
                <a:off x="407226" y="6383238"/>
                <a:ext cx="5403115" cy="606366"/>
                <a:chOff x="407226" y="6383238"/>
                <a:chExt cx="5403115" cy="606366"/>
              </a:xfrm>
            </p:grpSpPr>
            <p:sp>
              <p:nvSpPr>
                <p:cNvPr id="12" name="Retângulo 11">
                  <a:extLst>
                    <a:ext uri="{FF2B5EF4-FFF2-40B4-BE49-F238E27FC236}">
                      <a16:creationId xmlns:a16="http://schemas.microsoft.com/office/drawing/2014/main" id="{1AF20AF0-ACF1-4F60-AF8D-51E0163A6214}"/>
                    </a:ext>
                  </a:extLst>
                </p:cNvPr>
                <p:cNvSpPr/>
                <p:nvPr/>
              </p:nvSpPr>
              <p:spPr>
                <a:xfrm>
                  <a:off x="568843" y="6383238"/>
                  <a:ext cx="5241498" cy="53162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Retângulo 12">
                  <a:extLst>
                    <a:ext uri="{FF2B5EF4-FFF2-40B4-BE49-F238E27FC236}">
                      <a16:creationId xmlns:a16="http://schemas.microsoft.com/office/drawing/2014/main" id="{A4E7FEAE-4910-4400-9A5B-726968F3CCC2}"/>
                    </a:ext>
                  </a:extLst>
                </p:cNvPr>
                <p:cNvSpPr/>
                <p:nvPr/>
              </p:nvSpPr>
              <p:spPr>
                <a:xfrm>
                  <a:off x="407226" y="6457976"/>
                  <a:ext cx="5241498" cy="531628"/>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1" name="CaixaDeTexto 10">
                <a:extLst>
                  <a:ext uri="{FF2B5EF4-FFF2-40B4-BE49-F238E27FC236}">
                    <a16:creationId xmlns:a16="http://schemas.microsoft.com/office/drawing/2014/main" id="{FE956E2A-56AB-4C43-BA1E-13393624F395}"/>
                  </a:ext>
                </a:extLst>
              </p:cNvPr>
              <p:cNvSpPr txBox="1"/>
              <p:nvPr/>
            </p:nvSpPr>
            <p:spPr>
              <a:xfrm>
                <a:off x="173335" y="6400504"/>
                <a:ext cx="749901" cy="1200329"/>
              </a:xfrm>
              <a:prstGeom prst="rect">
                <a:avLst/>
              </a:prstGeom>
              <a:noFill/>
            </p:spPr>
            <p:txBody>
              <a:bodyPr wrap="square" rtlCol="0">
                <a:spAutoFit/>
              </a:bodyPr>
              <a:lstStyle/>
              <a:p>
                <a:r>
                  <a:rPr lang="pt-BR" sz="7200" b="1" dirty="0">
                    <a:ln w="10160">
                      <a:solidFill>
                        <a:srgbClr val="0070C0"/>
                      </a:solidFill>
                      <a:prstDash val="solid"/>
                    </a:ln>
                    <a:solidFill>
                      <a:srgbClr val="FFFFFF"/>
                    </a:solidFill>
                    <a:effectLst>
                      <a:outerShdw blurRad="38100" dist="22860" dir="5400000" algn="tl" rotWithShape="0">
                        <a:srgbClr val="000000">
                          <a:alpha val="30000"/>
                        </a:srgbClr>
                      </a:outerShdw>
                    </a:effectLst>
                  </a:rPr>
                  <a:t>7</a:t>
                </a:r>
              </a:p>
            </p:txBody>
          </p:sp>
        </p:grpSp>
        <p:sp>
          <p:nvSpPr>
            <p:cNvPr id="9" name="CaixaDeTexto 8">
              <a:extLst>
                <a:ext uri="{FF2B5EF4-FFF2-40B4-BE49-F238E27FC236}">
                  <a16:creationId xmlns:a16="http://schemas.microsoft.com/office/drawing/2014/main" id="{B061FEB4-DA71-4EB0-8173-AA1217598790}"/>
                </a:ext>
              </a:extLst>
            </p:cNvPr>
            <p:cNvSpPr txBox="1"/>
            <p:nvPr/>
          </p:nvSpPr>
          <p:spPr>
            <a:xfrm>
              <a:off x="970045" y="432902"/>
              <a:ext cx="5140137" cy="338554"/>
            </a:xfrm>
            <a:prstGeom prst="rect">
              <a:avLst/>
            </a:prstGeom>
            <a:noFill/>
          </p:spPr>
          <p:txBody>
            <a:bodyPr wrap="square" rtlCol="0">
              <a:spAutoFit/>
            </a:bodyPr>
            <a:lstStyle/>
            <a:p>
              <a:r>
                <a:rPr lang="pt-BR" sz="1600" b="1" cap="all" dirty="0">
                  <a:solidFill>
                    <a:srgbClr val="002060"/>
                  </a:solidFill>
                  <a:latin typeface="Calibri" panose="020F0502020204030204" pitchFamily="34" charset="0"/>
                  <a:cs typeface="Calibri" panose="020F0502020204030204" pitchFamily="34" charset="0"/>
                </a:rPr>
                <a:t>Dados DE CRIAÇAS E ADOLESCENTES</a:t>
              </a:r>
              <a:endParaRPr lang="pt-BR" sz="1600" dirty="0">
                <a:solidFill>
                  <a:srgbClr val="002060"/>
                </a:solidFill>
              </a:endParaRPr>
            </a:p>
          </p:txBody>
        </p:sp>
      </p:grpSp>
      <p:sp>
        <p:nvSpPr>
          <p:cNvPr id="15" name="CaixaDeTexto 14">
            <a:extLst>
              <a:ext uri="{FF2B5EF4-FFF2-40B4-BE49-F238E27FC236}">
                <a16:creationId xmlns:a16="http://schemas.microsoft.com/office/drawing/2014/main" id="{8267137F-EF64-4E63-A603-4EC09456B9EF}"/>
              </a:ext>
            </a:extLst>
          </p:cNvPr>
          <p:cNvSpPr txBox="1"/>
          <p:nvPr/>
        </p:nvSpPr>
        <p:spPr>
          <a:xfrm>
            <a:off x="1819521" y="7682281"/>
            <a:ext cx="4709356" cy="1688154"/>
          </a:xfrm>
          <a:prstGeom prst="rect">
            <a:avLst/>
          </a:prstGeom>
          <a:noFill/>
        </p:spPr>
        <p:txBody>
          <a:bodyPr wrap="square">
            <a:spAutoFit/>
          </a:bodyPr>
          <a:lstStyle/>
          <a:p>
            <a:pPr algn="just" fontAlgn="base">
              <a:lnSpc>
                <a:spcPct val="115000"/>
              </a:lnSpc>
              <a:spcAft>
                <a:spcPts val="1000"/>
              </a:spcAft>
            </a:pPr>
            <a:r>
              <a:rPr lang="pt-PT" sz="1300" dirty="0">
                <a:solidFill>
                  <a:srgbClr val="000000"/>
                </a:solidFill>
                <a:effectLst/>
                <a:latin typeface="Calibri" panose="020F0502020204030204" pitchFamily="34" charset="0"/>
                <a:ea typeface="Times New Roman" panose="02020603050405020304" pitchFamily="18" charset="0"/>
              </a:rPr>
              <a:t>Em regra, nós da </a:t>
            </a:r>
            <a:r>
              <a:rPr lang="pt-PT" sz="13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FARMARIN</a:t>
            </a:r>
            <a:r>
              <a:rPr lang="pt-PT" sz="1300" dirty="0">
                <a:solidFill>
                  <a:srgbClr val="000000"/>
                </a:solidFill>
                <a:effectLst/>
                <a:latin typeface="Calibri" panose="020F0502020204030204" pitchFamily="34" charset="0"/>
                <a:ea typeface="Times New Roman" panose="02020603050405020304" pitchFamily="18" charset="0"/>
              </a:rPr>
              <a:t> não tratamos dados pessoais de crianças (menores de 12 anos) ou adolescentes (pessoas entre 12 e 18 anos), mas podemos, eventualmente, tratar informações, incluindo dados pessoais, de crianças ou adolescentes, como, por exemplo, no âmbito da prestação de nossos serviços e do recrutamento de novos talentos para nosso time (em caso de jovens aprendizes ou estagiários). </a:t>
            </a:r>
            <a:endParaRPr lang="pt-BR" sz="1300" dirty="0">
              <a:effectLst/>
              <a:latin typeface="Times New Roman" panose="02020603050405020304" pitchFamily="18" charset="0"/>
              <a:ea typeface="Times New Roman" panose="02020603050405020304" pitchFamily="18" charset="0"/>
            </a:endParaRPr>
          </a:p>
        </p:txBody>
      </p:sp>
      <p:grpSp>
        <p:nvGrpSpPr>
          <p:cNvPr id="22" name="Agrupar 21">
            <a:extLst>
              <a:ext uri="{FF2B5EF4-FFF2-40B4-BE49-F238E27FC236}">
                <a16:creationId xmlns:a16="http://schemas.microsoft.com/office/drawing/2014/main" id="{15B99070-C710-4C58-B9A2-50E37F5226FB}"/>
              </a:ext>
            </a:extLst>
          </p:cNvPr>
          <p:cNvGrpSpPr/>
          <p:nvPr/>
        </p:nvGrpSpPr>
        <p:grpSpPr>
          <a:xfrm>
            <a:off x="94584" y="9835943"/>
            <a:ext cx="6763416" cy="1462106"/>
            <a:chOff x="462240" y="5376241"/>
            <a:chExt cx="6066637" cy="1462106"/>
          </a:xfrm>
        </p:grpSpPr>
        <p:grpSp>
          <p:nvGrpSpPr>
            <p:cNvPr id="21" name="Agrupar 20">
              <a:extLst>
                <a:ext uri="{FF2B5EF4-FFF2-40B4-BE49-F238E27FC236}">
                  <a16:creationId xmlns:a16="http://schemas.microsoft.com/office/drawing/2014/main" id="{2100B135-53B3-40EC-8791-27FFB81ADAC6}"/>
                </a:ext>
              </a:extLst>
            </p:cNvPr>
            <p:cNvGrpSpPr/>
            <p:nvPr/>
          </p:nvGrpSpPr>
          <p:grpSpPr>
            <a:xfrm>
              <a:off x="462240" y="5376241"/>
              <a:ext cx="6066637" cy="1462106"/>
              <a:chOff x="354805" y="5561996"/>
              <a:chExt cx="6066637" cy="1506683"/>
            </a:xfrm>
          </p:grpSpPr>
          <p:sp>
            <p:nvSpPr>
              <p:cNvPr id="19" name="Retângulo: Cantos Arredondados 18">
                <a:extLst>
                  <a:ext uri="{FF2B5EF4-FFF2-40B4-BE49-F238E27FC236}">
                    <a16:creationId xmlns:a16="http://schemas.microsoft.com/office/drawing/2014/main" id="{A8CE931A-0E2B-4B49-8ED0-CE0B4BE1B3F7}"/>
                  </a:ext>
                </a:extLst>
              </p:cNvPr>
              <p:cNvSpPr/>
              <p:nvPr/>
            </p:nvSpPr>
            <p:spPr>
              <a:xfrm>
                <a:off x="354805" y="5656738"/>
                <a:ext cx="5984885" cy="1411941"/>
              </a:xfrm>
              <a:prstGeom prst="roundRect">
                <a:avLst/>
              </a:prstGeom>
              <a:solidFill>
                <a:srgbClr val="E9EB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0" name="Retângulo: Cantos Arredondados 19">
                <a:extLst>
                  <a:ext uri="{FF2B5EF4-FFF2-40B4-BE49-F238E27FC236}">
                    <a16:creationId xmlns:a16="http://schemas.microsoft.com/office/drawing/2014/main" id="{2F3DD6D1-34A0-4710-AE62-B2746A2BFF7B}"/>
                  </a:ext>
                </a:extLst>
              </p:cNvPr>
              <p:cNvSpPr/>
              <p:nvPr/>
            </p:nvSpPr>
            <p:spPr>
              <a:xfrm>
                <a:off x="436557" y="5561996"/>
                <a:ext cx="5984885" cy="1411941"/>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6" name="CaixaDeTexto 15">
              <a:extLst>
                <a:ext uri="{FF2B5EF4-FFF2-40B4-BE49-F238E27FC236}">
                  <a16:creationId xmlns:a16="http://schemas.microsoft.com/office/drawing/2014/main" id="{990C599B-FAE5-4A1C-8DD6-2F317D6BDC44}"/>
                </a:ext>
              </a:extLst>
            </p:cNvPr>
            <p:cNvSpPr txBox="1"/>
            <p:nvPr/>
          </p:nvSpPr>
          <p:spPr>
            <a:xfrm>
              <a:off x="589546" y="5532681"/>
              <a:ext cx="5775140" cy="1228028"/>
            </a:xfrm>
            <a:prstGeom prst="rect">
              <a:avLst/>
            </a:prstGeom>
            <a:noFill/>
          </p:spPr>
          <p:txBody>
            <a:bodyPr wrap="square">
              <a:spAutoFit/>
            </a:bodyPr>
            <a:lstStyle/>
            <a:p>
              <a:pPr algn="just" fontAlgn="base">
                <a:lnSpc>
                  <a:spcPct val="115000"/>
                </a:lnSpc>
              </a:pPr>
              <a:r>
                <a:rPr lang="pt-PT" sz="1300" dirty="0">
                  <a:solidFill>
                    <a:srgbClr val="000000"/>
                  </a:solidFill>
                  <a:effectLst/>
                  <a:latin typeface="Calibri" panose="020F0502020204030204" pitchFamily="34" charset="0"/>
                  <a:ea typeface="Times New Roman" panose="02020603050405020304" pitchFamily="18" charset="0"/>
                </a:rPr>
                <a:t>Sempre que tomarmos ciência de que dados pessoais de uma criança e/ou adolescente precisam ser tratados, faremos esforços razoáveis para garantir que haja consentimento, específico e em destaque, de pelo menos um dos pais ou responsável legal. </a:t>
              </a:r>
              <a:r>
                <a:rPr lang="pt-PT" sz="1300" b="1" u="none" strike="noStrike" dirty="0">
                  <a:effectLst/>
                  <a:highlight>
                    <a:srgbClr val="F8CBAD"/>
                  </a:highlight>
                  <a:latin typeface="Calibri" panose="020F0502020204030204" pitchFamily="34" charset="0"/>
                  <a:ea typeface="Times New Roman" panose="02020603050405020304" pitchFamily="18" charset="0"/>
                  <a:hlinkClick r:id="rId2">
                    <a:extLst>
                      <a:ext uri="{A12FA001-AC4F-418D-AE19-62706E023703}">
                        <ahyp:hlinkClr xmlns:ahyp="http://schemas.microsoft.com/office/drawing/2018/hyperlinkcolor" xmlns="" val="tx"/>
                      </a:ext>
                    </a:extLst>
                  </a:hlinkClick>
                </a:rPr>
                <a:t>Entre em contato conosco</a:t>
              </a:r>
              <a:r>
                <a:rPr lang="pt-PT" sz="1300" b="1" u="none" strike="noStrike" dirty="0">
                  <a:latin typeface="Calibri" panose="020F0502020204030204" pitchFamily="34" charset="0"/>
                  <a:ea typeface="Times New Roman" panose="02020603050405020304" pitchFamily="18" charset="0"/>
                </a:rPr>
                <a:t> </a:t>
              </a:r>
              <a:r>
                <a:rPr lang="pt-PT" sz="1300" dirty="0">
                  <a:solidFill>
                    <a:srgbClr val="000000"/>
                  </a:solidFill>
                  <a:effectLst/>
                  <a:latin typeface="Calibri" panose="020F0502020204030204" pitchFamily="34" charset="0"/>
                  <a:ea typeface="Times New Roman" panose="02020603050405020304" pitchFamily="18" charset="0"/>
                </a:rPr>
                <a:t>se você acredita que coletamos informações de uma criança ou adolescente por engano ou sem intenção.</a:t>
              </a:r>
              <a:endParaRPr lang="pt-BR" sz="1300" dirty="0">
                <a:effectLst/>
                <a:latin typeface="Times New Roman" panose="02020603050405020304" pitchFamily="18" charset="0"/>
                <a:ea typeface="Times New Roman" panose="02020603050405020304" pitchFamily="18" charset="0"/>
              </a:endParaRPr>
            </a:p>
          </p:txBody>
        </p:sp>
      </p:grpSp>
      <p:grpSp>
        <p:nvGrpSpPr>
          <p:cNvPr id="41" name="Agrupar 40">
            <a:extLst>
              <a:ext uri="{FF2B5EF4-FFF2-40B4-BE49-F238E27FC236}">
                <a16:creationId xmlns:a16="http://schemas.microsoft.com/office/drawing/2014/main" id="{1A106845-3EFE-4EFF-A87F-2E67AD513AB3}"/>
              </a:ext>
            </a:extLst>
          </p:cNvPr>
          <p:cNvGrpSpPr/>
          <p:nvPr/>
        </p:nvGrpSpPr>
        <p:grpSpPr>
          <a:xfrm>
            <a:off x="94584" y="272569"/>
            <a:ext cx="5798623" cy="1217595"/>
            <a:chOff x="311559" y="290783"/>
            <a:chExt cx="5798623" cy="1217595"/>
          </a:xfrm>
        </p:grpSpPr>
        <p:grpSp>
          <p:nvGrpSpPr>
            <p:cNvPr id="42" name="Agrupar 41">
              <a:extLst>
                <a:ext uri="{FF2B5EF4-FFF2-40B4-BE49-F238E27FC236}">
                  <a16:creationId xmlns:a16="http://schemas.microsoft.com/office/drawing/2014/main" id="{B67C02FF-44DD-48B2-8AAD-9E74F916D76C}"/>
                </a:ext>
              </a:extLst>
            </p:cNvPr>
            <p:cNvGrpSpPr/>
            <p:nvPr/>
          </p:nvGrpSpPr>
          <p:grpSpPr>
            <a:xfrm>
              <a:off x="311559" y="290783"/>
              <a:ext cx="5637006" cy="1217595"/>
              <a:chOff x="173335" y="6383238"/>
              <a:chExt cx="5637006" cy="1217595"/>
            </a:xfrm>
          </p:grpSpPr>
          <p:grpSp>
            <p:nvGrpSpPr>
              <p:cNvPr id="44" name="Agrupar 43">
                <a:extLst>
                  <a:ext uri="{FF2B5EF4-FFF2-40B4-BE49-F238E27FC236}">
                    <a16:creationId xmlns:a16="http://schemas.microsoft.com/office/drawing/2014/main" id="{A32D9BB5-7D38-4431-A282-0600C6C30D7A}"/>
                  </a:ext>
                </a:extLst>
              </p:cNvPr>
              <p:cNvGrpSpPr/>
              <p:nvPr/>
            </p:nvGrpSpPr>
            <p:grpSpPr>
              <a:xfrm>
                <a:off x="407226" y="6383238"/>
                <a:ext cx="5403115" cy="606366"/>
                <a:chOff x="407226" y="6383238"/>
                <a:chExt cx="5403115" cy="606366"/>
              </a:xfrm>
            </p:grpSpPr>
            <p:sp>
              <p:nvSpPr>
                <p:cNvPr id="46" name="Retângulo 45">
                  <a:extLst>
                    <a:ext uri="{FF2B5EF4-FFF2-40B4-BE49-F238E27FC236}">
                      <a16:creationId xmlns:a16="http://schemas.microsoft.com/office/drawing/2014/main" id="{5FBF578F-C70E-4786-80AB-9113D4798481}"/>
                    </a:ext>
                  </a:extLst>
                </p:cNvPr>
                <p:cNvSpPr/>
                <p:nvPr/>
              </p:nvSpPr>
              <p:spPr>
                <a:xfrm>
                  <a:off x="568843" y="6383238"/>
                  <a:ext cx="5241498" cy="53162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7" name="Retângulo 46">
                  <a:extLst>
                    <a:ext uri="{FF2B5EF4-FFF2-40B4-BE49-F238E27FC236}">
                      <a16:creationId xmlns:a16="http://schemas.microsoft.com/office/drawing/2014/main" id="{9D560F75-0F23-4A50-8953-DDDE81D20119}"/>
                    </a:ext>
                  </a:extLst>
                </p:cNvPr>
                <p:cNvSpPr/>
                <p:nvPr/>
              </p:nvSpPr>
              <p:spPr>
                <a:xfrm>
                  <a:off x="407226" y="6457976"/>
                  <a:ext cx="5241498" cy="531628"/>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45" name="CaixaDeTexto 44">
                <a:extLst>
                  <a:ext uri="{FF2B5EF4-FFF2-40B4-BE49-F238E27FC236}">
                    <a16:creationId xmlns:a16="http://schemas.microsoft.com/office/drawing/2014/main" id="{9C8F9C10-ED60-4B39-BEBB-42786BA2A486}"/>
                  </a:ext>
                </a:extLst>
              </p:cNvPr>
              <p:cNvSpPr txBox="1"/>
              <p:nvPr/>
            </p:nvSpPr>
            <p:spPr>
              <a:xfrm>
                <a:off x="173335" y="6400504"/>
                <a:ext cx="749901" cy="1200329"/>
              </a:xfrm>
              <a:prstGeom prst="rect">
                <a:avLst/>
              </a:prstGeom>
              <a:noFill/>
            </p:spPr>
            <p:txBody>
              <a:bodyPr wrap="square" rtlCol="0">
                <a:spAutoFit/>
              </a:bodyPr>
              <a:lstStyle/>
              <a:p>
                <a:r>
                  <a:rPr lang="pt-BR" sz="7200" b="1" dirty="0">
                    <a:ln w="10160">
                      <a:solidFill>
                        <a:srgbClr val="0070C0"/>
                      </a:solidFill>
                      <a:prstDash val="solid"/>
                    </a:ln>
                    <a:solidFill>
                      <a:srgbClr val="FFFFFF"/>
                    </a:solidFill>
                    <a:effectLst>
                      <a:outerShdw blurRad="38100" dist="22860" dir="5400000" algn="tl" rotWithShape="0">
                        <a:srgbClr val="000000">
                          <a:alpha val="30000"/>
                        </a:srgbClr>
                      </a:outerShdw>
                    </a:effectLst>
                  </a:rPr>
                  <a:t>6</a:t>
                </a:r>
              </a:p>
            </p:txBody>
          </p:sp>
        </p:grpSp>
        <p:sp>
          <p:nvSpPr>
            <p:cNvPr id="43" name="CaixaDeTexto 42">
              <a:extLst>
                <a:ext uri="{FF2B5EF4-FFF2-40B4-BE49-F238E27FC236}">
                  <a16:creationId xmlns:a16="http://schemas.microsoft.com/office/drawing/2014/main" id="{AAF105F0-81DD-4295-BDF2-7F57D8E4F1BB}"/>
                </a:ext>
              </a:extLst>
            </p:cNvPr>
            <p:cNvSpPr txBox="1"/>
            <p:nvPr/>
          </p:nvSpPr>
          <p:spPr>
            <a:xfrm>
              <a:off x="970045" y="432902"/>
              <a:ext cx="5140137" cy="338554"/>
            </a:xfrm>
            <a:prstGeom prst="rect">
              <a:avLst/>
            </a:prstGeom>
            <a:noFill/>
          </p:spPr>
          <p:txBody>
            <a:bodyPr wrap="square" rtlCol="0">
              <a:spAutoFit/>
            </a:bodyPr>
            <a:lstStyle/>
            <a:p>
              <a:r>
                <a:rPr lang="pt-BR" sz="1600" b="1" cap="all" dirty="0">
                  <a:solidFill>
                    <a:srgbClr val="002060"/>
                  </a:solidFill>
                  <a:latin typeface="Calibri" panose="020F0502020204030204" pitchFamily="34" charset="0"/>
                  <a:cs typeface="Calibri" panose="020F0502020204030204" pitchFamily="34" charset="0"/>
                </a:rPr>
                <a:t>Como a FARMARIN protege seus dados?</a:t>
              </a:r>
              <a:endParaRPr lang="pt-BR" sz="1600" dirty="0">
                <a:solidFill>
                  <a:srgbClr val="002060"/>
                </a:solidFill>
              </a:endParaRPr>
            </a:p>
          </p:txBody>
        </p:sp>
      </p:grpSp>
      <p:sp>
        <p:nvSpPr>
          <p:cNvPr id="48" name="CaixaDeTexto 47">
            <a:extLst>
              <a:ext uri="{FF2B5EF4-FFF2-40B4-BE49-F238E27FC236}">
                <a16:creationId xmlns:a16="http://schemas.microsoft.com/office/drawing/2014/main" id="{B5BCA0CD-B60B-4F19-ACEA-C8E78DFFFCD6}"/>
              </a:ext>
            </a:extLst>
          </p:cNvPr>
          <p:cNvSpPr txBox="1"/>
          <p:nvPr/>
        </p:nvSpPr>
        <p:spPr>
          <a:xfrm>
            <a:off x="457737" y="1351867"/>
            <a:ext cx="5988512" cy="538930"/>
          </a:xfrm>
          <a:prstGeom prst="rect">
            <a:avLst/>
          </a:prstGeom>
          <a:noFill/>
        </p:spPr>
        <p:txBody>
          <a:bodyPr wrap="square">
            <a:spAutoFit/>
          </a:bodyPr>
          <a:lstStyle/>
          <a:p>
            <a:pPr algn="just">
              <a:lnSpc>
                <a:spcPct val="115000"/>
              </a:lnSpc>
              <a:spcAft>
                <a:spcPts val="1000"/>
              </a:spcAft>
            </a:pPr>
            <a:r>
              <a:rPr lang="pt-PT" sz="1300" b="1" dirty="0">
                <a:effectLst/>
                <a:highlight>
                  <a:srgbClr val="F8CBAD"/>
                </a:highlight>
                <a:latin typeface="Calibri" panose="020F0502020204030204" pitchFamily="34" charset="0"/>
                <a:ea typeface="Times New Roman" panose="02020603050405020304" pitchFamily="18" charset="0"/>
                <a:cs typeface="Calibri" panose="020F0502020204030204" pitchFamily="34" charset="0"/>
              </a:rPr>
              <a:t>Nossa responsabilidade é cuidar dos seus dados </a:t>
            </a:r>
            <a:r>
              <a:rPr lang="pt-PT" sz="1300" b="1" dirty="0">
                <a:highlight>
                  <a:srgbClr val="F8CBAD"/>
                </a:highlight>
                <a:latin typeface="Calibri" panose="020F0502020204030204" pitchFamily="34" charset="0"/>
                <a:ea typeface="Times New Roman" panose="02020603050405020304" pitchFamily="18" charset="0"/>
                <a:cs typeface="Calibri" panose="020F0502020204030204" pitchFamily="34" charset="0"/>
              </a:rPr>
              <a:t>p</a:t>
            </a:r>
            <a:r>
              <a:rPr lang="pt-PT" sz="1300" b="1" dirty="0">
                <a:effectLst/>
                <a:highlight>
                  <a:srgbClr val="F8CBAD"/>
                </a:highlight>
                <a:latin typeface="Calibri" panose="020F0502020204030204" pitchFamily="34" charset="0"/>
                <a:ea typeface="Times New Roman" panose="02020603050405020304" pitchFamily="18" charset="0"/>
                <a:cs typeface="Calibri" panose="020F0502020204030204" pitchFamily="34" charset="0"/>
              </a:rPr>
              <a:t>essoais e utilizá-los somente para as finalidades descritas nesta Política</a:t>
            </a:r>
            <a:r>
              <a:rPr lang="pt-PT" sz="1300" dirty="0">
                <a:effectLst/>
                <a:highlight>
                  <a:srgbClr val="F8CBAD"/>
                </a:highlight>
                <a:latin typeface="Calibri" panose="020F0502020204030204" pitchFamily="34" charset="0"/>
                <a:ea typeface="Times New Roman" panose="02020603050405020304" pitchFamily="18" charset="0"/>
                <a:cs typeface="Calibri" panose="020F0502020204030204" pitchFamily="34" charset="0"/>
              </a:rPr>
              <a:t>. </a:t>
            </a:r>
            <a:endParaRPr lang="pt-BR" sz="1300" dirty="0">
              <a:effectLst/>
              <a:highlight>
                <a:srgbClr val="F8CBAD"/>
              </a:highligh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9" name="CaixaDeTexto 48">
            <a:extLst>
              <a:ext uri="{FF2B5EF4-FFF2-40B4-BE49-F238E27FC236}">
                <a16:creationId xmlns:a16="http://schemas.microsoft.com/office/drawing/2014/main" id="{669A68C5-8946-4B88-B5CB-80D1722555F8}"/>
              </a:ext>
            </a:extLst>
          </p:cNvPr>
          <p:cNvSpPr txBox="1"/>
          <p:nvPr/>
        </p:nvSpPr>
        <p:spPr>
          <a:xfrm>
            <a:off x="460329" y="1920136"/>
            <a:ext cx="6050598" cy="1689245"/>
          </a:xfrm>
          <a:prstGeom prst="rect">
            <a:avLst/>
          </a:prstGeom>
          <a:noFill/>
        </p:spPr>
        <p:txBody>
          <a:bodyPr wrap="square">
            <a:spAutoFit/>
          </a:bodyPr>
          <a:lstStyle/>
          <a:p>
            <a:pPr algn="just">
              <a:lnSpc>
                <a:spcPct val="115000"/>
              </a:lnSpc>
              <a:spcAft>
                <a:spcPts val="1000"/>
              </a:spcAft>
            </a:pPr>
            <a:r>
              <a:rPr lang="pt-PT" sz="1300" dirty="0">
                <a:effectLst/>
                <a:latin typeface="Calibri" panose="020F0502020204030204" pitchFamily="34" charset="0"/>
                <a:ea typeface="Times New Roman" panose="02020603050405020304" pitchFamily="18" charset="0"/>
                <a:cs typeface="Calibri" panose="020F0502020204030204" pitchFamily="34" charset="0"/>
              </a:rPr>
              <a:t>Para garantir a sua privacidade e a proteção dos seus dados </a:t>
            </a:r>
            <a:r>
              <a:rPr lang="pt-PT" sz="1300" dirty="0">
                <a:latin typeface="Calibri" panose="020F0502020204030204" pitchFamily="34" charset="0"/>
                <a:ea typeface="Times New Roman" panose="02020603050405020304" pitchFamily="18" charset="0"/>
                <a:cs typeface="Calibri" panose="020F0502020204030204" pitchFamily="34" charset="0"/>
              </a:rPr>
              <a:t>p</a:t>
            </a:r>
            <a:r>
              <a:rPr lang="pt-PT" sz="1300" dirty="0">
                <a:effectLst/>
                <a:latin typeface="Calibri" panose="020F0502020204030204" pitchFamily="34" charset="0"/>
                <a:ea typeface="Times New Roman" panose="02020603050405020304" pitchFamily="18" charset="0"/>
                <a:cs typeface="Calibri" panose="020F0502020204030204" pitchFamily="34" charset="0"/>
              </a:rPr>
              <a:t>essoais, adotamos recursos tecnológicos avançados para garantir a segurança de todos os dados tratados pela </a:t>
            </a:r>
            <a:r>
              <a:rPr lang="pt-PT" sz="13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FARMARIN</a:t>
            </a:r>
            <a:r>
              <a:rPr lang="pt-PT" sz="1300" dirty="0">
                <a:effectLst/>
                <a:latin typeface="Calibri" panose="020F0502020204030204" pitchFamily="34" charset="0"/>
                <a:ea typeface="Times New Roman" panose="02020603050405020304" pitchFamily="18" charset="0"/>
                <a:cs typeface="Calibri" panose="020F0502020204030204" pitchFamily="34" charset="0"/>
              </a:rPr>
              <a:t>. Entre as medidas de segurança implementadas estão a implementação de certificado de autenticidade do domínio, controles de acesso a sistemas e ambientes de tratamento de dados, instalação de barreiras contra o acesso indevido às bases de dados (incluindo </a:t>
            </a:r>
            <a:r>
              <a:rPr lang="pt-PT" sz="1300" i="1" dirty="0">
                <a:effectLst/>
                <a:latin typeface="Calibri" panose="020F0502020204030204" pitchFamily="34" charset="0"/>
                <a:ea typeface="Times New Roman" panose="02020603050405020304" pitchFamily="18" charset="0"/>
                <a:cs typeface="Calibri" panose="020F0502020204030204" pitchFamily="34" charset="0"/>
              </a:rPr>
              <a:t>firewalls</a:t>
            </a:r>
            <a:r>
              <a:rPr lang="pt-PT" sz="1300" dirty="0">
                <a:effectLst/>
                <a:latin typeface="Calibri" panose="020F0502020204030204" pitchFamily="34" charset="0"/>
                <a:ea typeface="Times New Roman" panose="02020603050405020304" pitchFamily="18" charset="0"/>
                <a:cs typeface="Calibri" panose="020F0502020204030204" pitchFamily="34" charset="0"/>
              </a:rPr>
              <a:t>), varredura de </a:t>
            </a:r>
            <a:r>
              <a:rPr lang="pt-PT" sz="1300" i="1" dirty="0">
                <a:effectLst/>
                <a:latin typeface="Calibri" panose="020F0502020204030204" pitchFamily="34" charset="0"/>
                <a:ea typeface="Times New Roman" panose="02020603050405020304" pitchFamily="18" charset="0"/>
                <a:cs typeface="Calibri" panose="020F0502020204030204" pitchFamily="34" charset="0"/>
              </a:rPr>
              <a:t>malware</a:t>
            </a:r>
            <a:r>
              <a:rPr lang="pt-PT" sz="1300" dirty="0">
                <a:effectLst/>
                <a:latin typeface="Calibri" panose="020F0502020204030204" pitchFamily="34" charset="0"/>
                <a:ea typeface="Times New Roman" panose="02020603050405020304" pitchFamily="18" charset="0"/>
                <a:cs typeface="Calibri" panose="020F0502020204030204" pitchFamily="34" charset="0"/>
              </a:rPr>
              <a:t>, entre outros controles de segurança da informação.</a:t>
            </a:r>
            <a:endParaRPr lang="pt-BR" sz="13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3" name="Gráfico 2">
            <a:extLst>
              <a:ext uri="{FF2B5EF4-FFF2-40B4-BE49-F238E27FC236}">
                <a16:creationId xmlns:a16="http://schemas.microsoft.com/office/drawing/2014/main" id="{A34BF357-1D4C-432B-8F08-28D680BF1190}"/>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469873" y="7930637"/>
            <a:ext cx="1118530" cy="1118530"/>
          </a:xfrm>
          <a:prstGeom prst="rect">
            <a:avLst/>
          </a:prstGeom>
        </p:spPr>
      </p:pic>
      <p:pic>
        <p:nvPicPr>
          <p:cNvPr id="28" name="Imagem 27">
            <a:extLst>
              <a:ext uri="{FF2B5EF4-FFF2-40B4-BE49-F238E27FC236}">
                <a16:creationId xmlns:a16="http://schemas.microsoft.com/office/drawing/2014/main" id="{216F0CA6-0983-4B8B-89EF-9A7023238DCD}"/>
              </a:ext>
            </a:extLst>
          </p:cNvPr>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5216578" y="11476664"/>
            <a:ext cx="1384382" cy="704421"/>
          </a:xfrm>
          <a:prstGeom prst="rect">
            <a:avLst/>
          </a:prstGeom>
          <a:noFill/>
          <a:ln>
            <a:noFill/>
          </a:ln>
        </p:spPr>
      </p:pic>
    </p:spTree>
    <p:extLst>
      <p:ext uri="{BB962C8B-B14F-4D97-AF65-F5344CB8AC3E}">
        <p14:creationId xmlns:p14="http://schemas.microsoft.com/office/powerpoint/2010/main" val="958323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Agrupar 22">
            <a:extLst>
              <a:ext uri="{FF2B5EF4-FFF2-40B4-BE49-F238E27FC236}">
                <a16:creationId xmlns:a16="http://schemas.microsoft.com/office/drawing/2014/main" id="{9A2B2781-52D8-49BE-B8AE-DAEA70CC15D0}"/>
              </a:ext>
            </a:extLst>
          </p:cNvPr>
          <p:cNvGrpSpPr/>
          <p:nvPr/>
        </p:nvGrpSpPr>
        <p:grpSpPr>
          <a:xfrm>
            <a:off x="169042" y="209428"/>
            <a:ext cx="5637006" cy="1217595"/>
            <a:chOff x="311559" y="290783"/>
            <a:chExt cx="5637006" cy="1217595"/>
          </a:xfrm>
        </p:grpSpPr>
        <p:grpSp>
          <p:nvGrpSpPr>
            <p:cNvPr id="24" name="Agrupar 23">
              <a:extLst>
                <a:ext uri="{FF2B5EF4-FFF2-40B4-BE49-F238E27FC236}">
                  <a16:creationId xmlns:a16="http://schemas.microsoft.com/office/drawing/2014/main" id="{C231C1A7-23C8-4A6F-8181-A76EA98AB114}"/>
                </a:ext>
              </a:extLst>
            </p:cNvPr>
            <p:cNvGrpSpPr/>
            <p:nvPr/>
          </p:nvGrpSpPr>
          <p:grpSpPr>
            <a:xfrm>
              <a:off x="311559" y="290783"/>
              <a:ext cx="5637006" cy="1217595"/>
              <a:chOff x="173335" y="6383238"/>
              <a:chExt cx="5637006" cy="1217595"/>
            </a:xfrm>
          </p:grpSpPr>
          <p:grpSp>
            <p:nvGrpSpPr>
              <p:cNvPr id="26" name="Agrupar 25">
                <a:extLst>
                  <a:ext uri="{FF2B5EF4-FFF2-40B4-BE49-F238E27FC236}">
                    <a16:creationId xmlns:a16="http://schemas.microsoft.com/office/drawing/2014/main" id="{93F14985-7453-40B1-897F-CFE2CEB6D1AF}"/>
                  </a:ext>
                </a:extLst>
              </p:cNvPr>
              <p:cNvGrpSpPr/>
              <p:nvPr/>
            </p:nvGrpSpPr>
            <p:grpSpPr>
              <a:xfrm>
                <a:off x="407226" y="6383238"/>
                <a:ext cx="5403115" cy="606366"/>
                <a:chOff x="407226" y="6383238"/>
                <a:chExt cx="5403115" cy="606366"/>
              </a:xfrm>
            </p:grpSpPr>
            <p:sp>
              <p:nvSpPr>
                <p:cNvPr id="28" name="Retângulo 27">
                  <a:extLst>
                    <a:ext uri="{FF2B5EF4-FFF2-40B4-BE49-F238E27FC236}">
                      <a16:creationId xmlns:a16="http://schemas.microsoft.com/office/drawing/2014/main" id="{8ACF799E-6569-401B-BF91-CEB9705421D7}"/>
                    </a:ext>
                  </a:extLst>
                </p:cNvPr>
                <p:cNvSpPr/>
                <p:nvPr/>
              </p:nvSpPr>
              <p:spPr>
                <a:xfrm>
                  <a:off x="568843" y="6383238"/>
                  <a:ext cx="5241498" cy="53162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9" name="Retângulo 28">
                  <a:extLst>
                    <a:ext uri="{FF2B5EF4-FFF2-40B4-BE49-F238E27FC236}">
                      <a16:creationId xmlns:a16="http://schemas.microsoft.com/office/drawing/2014/main" id="{2C8837D4-84E9-4C74-A561-3154C18E2792}"/>
                    </a:ext>
                  </a:extLst>
                </p:cNvPr>
                <p:cNvSpPr/>
                <p:nvPr/>
              </p:nvSpPr>
              <p:spPr>
                <a:xfrm>
                  <a:off x="407226" y="6457976"/>
                  <a:ext cx="5241498" cy="531628"/>
                </a:xfrm>
                <a:prstGeom prst="rect">
                  <a:avLst/>
                </a:prstGeom>
                <a:solidFill>
                  <a:srgbClr val="F8C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27" name="CaixaDeTexto 26">
                <a:extLst>
                  <a:ext uri="{FF2B5EF4-FFF2-40B4-BE49-F238E27FC236}">
                    <a16:creationId xmlns:a16="http://schemas.microsoft.com/office/drawing/2014/main" id="{189E3BDA-8876-4BC9-8018-08214059D607}"/>
                  </a:ext>
                </a:extLst>
              </p:cNvPr>
              <p:cNvSpPr txBox="1"/>
              <p:nvPr/>
            </p:nvSpPr>
            <p:spPr>
              <a:xfrm>
                <a:off x="173335" y="6400504"/>
                <a:ext cx="749901" cy="1200329"/>
              </a:xfrm>
              <a:prstGeom prst="rect">
                <a:avLst/>
              </a:prstGeom>
              <a:noFill/>
            </p:spPr>
            <p:txBody>
              <a:bodyPr wrap="square" rtlCol="0">
                <a:spAutoFit/>
              </a:bodyPr>
              <a:lstStyle/>
              <a:p>
                <a:r>
                  <a:rPr lang="pt-BR" sz="7200" b="1" dirty="0">
                    <a:ln w="10160">
                      <a:solidFill>
                        <a:srgbClr val="0070C0"/>
                      </a:solidFill>
                      <a:prstDash val="solid"/>
                    </a:ln>
                    <a:solidFill>
                      <a:srgbClr val="FFFFFF"/>
                    </a:solidFill>
                    <a:effectLst>
                      <a:outerShdw blurRad="38100" dist="22860" dir="5400000" algn="tl" rotWithShape="0">
                        <a:srgbClr val="000000">
                          <a:alpha val="30000"/>
                        </a:srgbClr>
                      </a:outerShdw>
                    </a:effectLst>
                  </a:rPr>
                  <a:t>8</a:t>
                </a:r>
              </a:p>
            </p:txBody>
          </p:sp>
        </p:grpSp>
        <p:sp>
          <p:nvSpPr>
            <p:cNvPr id="25" name="CaixaDeTexto 24">
              <a:extLst>
                <a:ext uri="{FF2B5EF4-FFF2-40B4-BE49-F238E27FC236}">
                  <a16:creationId xmlns:a16="http://schemas.microsoft.com/office/drawing/2014/main" id="{4937FDD6-A5F4-4AC8-9254-E7512A040BC0}"/>
                </a:ext>
              </a:extLst>
            </p:cNvPr>
            <p:cNvSpPr txBox="1"/>
            <p:nvPr/>
          </p:nvSpPr>
          <p:spPr>
            <a:xfrm>
              <a:off x="919364" y="356043"/>
              <a:ext cx="4816904" cy="584775"/>
            </a:xfrm>
            <a:prstGeom prst="rect">
              <a:avLst/>
            </a:prstGeom>
            <a:noFill/>
          </p:spPr>
          <p:txBody>
            <a:bodyPr wrap="square" rtlCol="0">
              <a:spAutoFit/>
            </a:bodyPr>
            <a:lstStyle/>
            <a:p>
              <a:r>
                <a:rPr lang="pt-BR" sz="1600" b="1" cap="all" dirty="0">
                  <a:solidFill>
                    <a:srgbClr val="002060"/>
                  </a:solidFill>
                  <a:latin typeface="Calibri" panose="020F0502020204030204" pitchFamily="34" charset="0"/>
                  <a:cs typeface="Calibri" panose="020F0502020204030204" pitchFamily="34" charset="0"/>
                </a:rPr>
                <a:t>Quais são seus direitos como titular de dados pessoais?</a:t>
              </a:r>
              <a:endParaRPr lang="pt-BR" sz="1600" dirty="0">
                <a:solidFill>
                  <a:srgbClr val="002060"/>
                </a:solidFill>
              </a:endParaRPr>
            </a:p>
          </p:txBody>
        </p:sp>
      </p:grpSp>
      <p:sp>
        <p:nvSpPr>
          <p:cNvPr id="31" name="CaixaDeTexto 30">
            <a:extLst>
              <a:ext uri="{FF2B5EF4-FFF2-40B4-BE49-F238E27FC236}">
                <a16:creationId xmlns:a16="http://schemas.microsoft.com/office/drawing/2014/main" id="{EFDC350F-3D54-4F15-8232-BFAD7B815675}"/>
              </a:ext>
            </a:extLst>
          </p:cNvPr>
          <p:cNvSpPr txBox="1"/>
          <p:nvPr/>
        </p:nvSpPr>
        <p:spPr>
          <a:xfrm>
            <a:off x="329123" y="1244942"/>
            <a:ext cx="6199754" cy="999056"/>
          </a:xfrm>
          <a:prstGeom prst="rect">
            <a:avLst/>
          </a:prstGeom>
          <a:noFill/>
        </p:spPr>
        <p:txBody>
          <a:bodyPr wrap="square">
            <a:spAutoFit/>
          </a:bodyPr>
          <a:lstStyle/>
          <a:p>
            <a:pPr algn="just">
              <a:lnSpc>
                <a:spcPct val="115000"/>
              </a:lnSpc>
              <a:spcAft>
                <a:spcPts val="1000"/>
              </a:spcAft>
            </a:pPr>
            <a:r>
              <a:rPr lang="pt-PT" sz="1300" b="1" dirty="0">
                <a:effectLst/>
                <a:highlight>
                  <a:srgbClr val="F8CBAD"/>
                </a:highlight>
                <a:latin typeface="Calibri" panose="020F0502020204030204" pitchFamily="34" charset="0"/>
                <a:ea typeface="Times New Roman" panose="02020603050405020304" pitchFamily="18" charset="0"/>
                <a:cs typeface="Calibri" panose="020F0502020204030204" pitchFamily="34" charset="0"/>
              </a:rPr>
              <a:t>Os Dados Pessoais são seus,</a:t>
            </a:r>
            <a:r>
              <a:rPr lang="pt-PT" sz="1300" dirty="0">
                <a:effectLst/>
                <a:latin typeface="Calibri" panose="020F0502020204030204" pitchFamily="34" charset="0"/>
                <a:ea typeface="Times New Roman" panose="02020603050405020304" pitchFamily="18" charset="0"/>
                <a:cs typeface="Calibri" panose="020F0502020204030204" pitchFamily="34" charset="0"/>
              </a:rPr>
              <a:t> e a lei brasileira lhe garante uma série de direitos relacionados a eles. Nós estamos comprometidos com o cumprimento desses direitos e, nesta seção, vamos explicar quais são esses direitos e como você pode exercê-los. Veja a tabela seguir:</a:t>
            </a:r>
            <a:endParaRPr lang="pt-BR" sz="1300" dirty="0">
              <a:effectLst/>
              <a:latin typeface="Calibri" panose="020F0502020204030204" pitchFamily="34" charset="0"/>
              <a:ea typeface="Times New Roman" panose="02020603050405020304" pitchFamily="18" charset="0"/>
              <a:cs typeface="Times New Roman" panose="02020603050405020304" pitchFamily="18" charset="0"/>
            </a:endParaRPr>
          </a:p>
        </p:txBody>
      </p:sp>
      <p:grpSp>
        <p:nvGrpSpPr>
          <p:cNvPr id="17" name="Agrupar 16">
            <a:extLst>
              <a:ext uri="{FF2B5EF4-FFF2-40B4-BE49-F238E27FC236}">
                <a16:creationId xmlns:a16="http://schemas.microsoft.com/office/drawing/2014/main" id="{1F91FEF9-125D-4A87-898B-AEDFC8F0E752}"/>
              </a:ext>
            </a:extLst>
          </p:cNvPr>
          <p:cNvGrpSpPr/>
          <p:nvPr/>
        </p:nvGrpSpPr>
        <p:grpSpPr>
          <a:xfrm>
            <a:off x="198120" y="2273571"/>
            <a:ext cx="6461760" cy="1459182"/>
            <a:chOff x="99060" y="2380360"/>
            <a:chExt cx="6461760" cy="1459182"/>
          </a:xfrm>
        </p:grpSpPr>
        <p:grpSp>
          <p:nvGrpSpPr>
            <p:cNvPr id="34" name="Agrupar 33">
              <a:extLst>
                <a:ext uri="{FF2B5EF4-FFF2-40B4-BE49-F238E27FC236}">
                  <a16:creationId xmlns:a16="http://schemas.microsoft.com/office/drawing/2014/main" id="{ACF71864-9F9D-401C-8CD6-D982F7BC4931}"/>
                </a:ext>
              </a:extLst>
            </p:cNvPr>
            <p:cNvGrpSpPr/>
            <p:nvPr/>
          </p:nvGrpSpPr>
          <p:grpSpPr>
            <a:xfrm>
              <a:off x="99060" y="2462977"/>
              <a:ext cx="2750819" cy="1376565"/>
              <a:chOff x="373381" y="9223675"/>
              <a:chExt cx="2750819" cy="1376565"/>
            </a:xfrm>
          </p:grpSpPr>
          <p:sp>
            <p:nvSpPr>
              <p:cNvPr id="36" name="CaixaDeTexto 35">
                <a:extLst>
                  <a:ext uri="{FF2B5EF4-FFF2-40B4-BE49-F238E27FC236}">
                    <a16:creationId xmlns:a16="http://schemas.microsoft.com/office/drawing/2014/main" id="{A8C23FFC-36B8-4758-A2A8-5FE50D5D3168}"/>
                  </a:ext>
                </a:extLst>
              </p:cNvPr>
              <p:cNvSpPr txBox="1"/>
              <p:nvPr/>
            </p:nvSpPr>
            <p:spPr>
              <a:xfrm>
                <a:off x="373381" y="9434777"/>
                <a:ext cx="2400300" cy="766167"/>
              </a:xfrm>
              <a:prstGeom prst="roundRect">
                <a:avLst/>
              </a:prstGeom>
              <a:noFill/>
              <a:ln>
                <a:solidFill>
                  <a:schemeClr val="accent2"/>
                </a:solidFill>
              </a:ln>
            </p:spPr>
            <p:txBody>
              <a:bodyPr wrap="square">
                <a:spAutoFit/>
              </a:bodyPr>
              <a:lstStyle/>
              <a:p>
                <a:pPr algn="ctr"/>
                <a:r>
                  <a:rPr lang="pt-BR" sz="1300" dirty="0">
                    <a:effectLst/>
                    <a:latin typeface="Lato" panose="020F0502020204030203" pitchFamily="34" charset="0"/>
                    <a:ea typeface="Calibri" panose="020F0502020204030204" pitchFamily="34" charset="0"/>
                    <a:cs typeface="Lato" panose="020F0502020204030203" pitchFamily="34" charset="0"/>
                  </a:rPr>
                  <a:t>CONFIRMAÇÃO DE EXISTÊNCIA DE TRATAMENTO</a:t>
                </a:r>
                <a:endParaRPr lang="pt-BR" sz="1300" dirty="0">
                  <a:latin typeface="Lato" panose="020F0502020204030203" pitchFamily="34" charset="0"/>
                  <a:cs typeface="Lato" panose="020F0502020204030203" pitchFamily="34" charset="0"/>
                </a:endParaRPr>
              </a:p>
            </p:txBody>
          </p:sp>
          <p:grpSp>
            <p:nvGrpSpPr>
              <p:cNvPr id="37" name="Agrupar 36">
                <a:extLst>
                  <a:ext uri="{FF2B5EF4-FFF2-40B4-BE49-F238E27FC236}">
                    <a16:creationId xmlns:a16="http://schemas.microsoft.com/office/drawing/2014/main" id="{3ADB5CFE-F2A8-4603-9B3E-5D9D597A29E0}"/>
                  </a:ext>
                </a:extLst>
              </p:cNvPr>
              <p:cNvGrpSpPr/>
              <p:nvPr/>
            </p:nvGrpSpPr>
            <p:grpSpPr>
              <a:xfrm>
                <a:off x="2758441" y="9223675"/>
                <a:ext cx="365759" cy="1376565"/>
                <a:chOff x="2758441" y="9223675"/>
                <a:chExt cx="365759" cy="1376565"/>
              </a:xfrm>
            </p:grpSpPr>
            <p:cxnSp>
              <p:nvCxnSpPr>
                <p:cNvPr id="38" name="Conector reto 37">
                  <a:extLst>
                    <a:ext uri="{FF2B5EF4-FFF2-40B4-BE49-F238E27FC236}">
                      <a16:creationId xmlns:a16="http://schemas.microsoft.com/office/drawing/2014/main" id="{A1E0053B-F681-4C77-8CFF-953B7BEC41FE}"/>
                    </a:ext>
                  </a:extLst>
                </p:cNvPr>
                <p:cNvCxnSpPr>
                  <a:cxnSpLocks/>
                </p:cNvCxnSpPr>
                <p:nvPr/>
              </p:nvCxnSpPr>
              <p:spPr>
                <a:xfrm>
                  <a:off x="3124200" y="9223675"/>
                  <a:ext cx="0" cy="1376565"/>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39" name="Conector reto 38">
                  <a:extLst>
                    <a:ext uri="{FF2B5EF4-FFF2-40B4-BE49-F238E27FC236}">
                      <a16:creationId xmlns:a16="http://schemas.microsoft.com/office/drawing/2014/main" id="{8DA97B61-2033-4413-BCE3-12A5296B3912}"/>
                    </a:ext>
                  </a:extLst>
                </p:cNvPr>
                <p:cNvCxnSpPr>
                  <a:cxnSpLocks/>
                </p:cNvCxnSpPr>
                <p:nvPr/>
              </p:nvCxnSpPr>
              <p:spPr>
                <a:xfrm>
                  <a:off x="2758441" y="9843400"/>
                  <a:ext cx="35052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sp>
          <p:nvSpPr>
            <p:cNvPr id="35" name="CaixaDeTexto 34">
              <a:extLst>
                <a:ext uri="{FF2B5EF4-FFF2-40B4-BE49-F238E27FC236}">
                  <a16:creationId xmlns:a16="http://schemas.microsoft.com/office/drawing/2014/main" id="{BC47A549-683B-4AB8-9C6F-98D69A7FD615}"/>
                </a:ext>
              </a:extLst>
            </p:cNvPr>
            <p:cNvSpPr txBox="1"/>
            <p:nvPr/>
          </p:nvSpPr>
          <p:spPr>
            <a:xfrm>
              <a:off x="3131820" y="2380360"/>
              <a:ext cx="3429000" cy="1459182"/>
            </a:xfrm>
            <a:prstGeom prst="rect">
              <a:avLst/>
            </a:prstGeom>
            <a:noFill/>
          </p:spPr>
          <p:txBody>
            <a:bodyPr wrap="square">
              <a:spAutoFit/>
            </a:bodyPr>
            <a:lstStyle/>
            <a:p>
              <a:pPr lvl="0" algn="just">
                <a:lnSpc>
                  <a:spcPct val="115000"/>
                </a:lnSpc>
              </a:pPr>
              <a:r>
                <a:rPr lang="pt-BR" sz="1300" dirty="0">
                  <a:effectLst/>
                  <a:ea typeface="Calibri" panose="020F0502020204030204" pitchFamily="34" charset="0"/>
                  <a:cs typeface="Lato" panose="020F0502020204030203" pitchFamily="34" charset="0"/>
                </a:rPr>
                <a:t>O titular possui o direito de solicitar a confirmação da existência de tratamento e acesso aos seus dados pessoais através de informações claras sobre a origem e inexistência de registro dos dados, bem como sobre a finalidade do tratamento dispensado.</a:t>
              </a:r>
            </a:p>
          </p:txBody>
        </p:sp>
      </p:grpSp>
      <p:grpSp>
        <p:nvGrpSpPr>
          <p:cNvPr id="40" name="Agrupar 39">
            <a:extLst>
              <a:ext uri="{FF2B5EF4-FFF2-40B4-BE49-F238E27FC236}">
                <a16:creationId xmlns:a16="http://schemas.microsoft.com/office/drawing/2014/main" id="{F20182B5-56B9-4AC1-9D2E-3721DD30701D}"/>
              </a:ext>
            </a:extLst>
          </p:cNvPr>
          <p:cNvGrpSpPr/>
          <p:nvPr/>
        </p:nvGrpSpPr>
        <p:grpSpPr>
          <a:xfrm>
            <a:off x="169042" y="3960289"/>
            <a:ext cx="6470828" cy="823700"/>
            <a:chOff x="99061" y="9119113"/>
            <a:chExt cx="6470828" cy="823700"/>
          </a:xfrm>
        </p:grpSpPr>
        <p:grpSp>
          <p:nvGrpSpPr>
            <p:cNvPr id="41" name="Agrupar 40">
              <a:extLst>
                <a:ext uri="{FF2B5EF4-FFF2-40B4-BE49-F238E27FC236}">
                  <a16:creationId xmlns:a16="http://schemas.microsoft.com/office/drawing/2014/main" id="{78121EB3-FD1A-4DA4-A775-5D8732E4EBBC}"/>
                </a:ext>
              </a:extLst>
            </p:cNvPr>
            <p:cNvGrpSpPr/>
            <p:nvPr/>
          </p:nvGrpSpPr>
          <p:grpSpPr>
            <a:xfrm>
              <a:off x="99061" y="9119113"/>
              <a:ext cx="2777488" cy="823700"/>
              <a:chOff x="342901" y="9223675"/>
              <a:chExt cx="2777488" cy="823700"/>
            </a:xfrm>
          </p:grpSpPr>
          <p:sp>
            <p:nvSpPr>
              <p:cNvPr id="43" name="CaixaDeTexto 42">
                <a:extLst>
                  <a:ext uri="{FF2B5EF4-FFF2-40B4-BE49-F238E27FC236}">
                    <a16:creationId xmlns:a16="http://schemas.microsoft.com/office/drawing/2014/main" id="{968E9583-4470-4AFB-BBD1-90C29936B51E}"/>
                  </a:ext>
                </a:extLst>
              </p:cNvPr>
              <p:cNvSpPr txBox="1"/>
              <p:nvPr/>
            </p:nvSpPr>
            <p:spPr>
              <a:xfrm>
                <a:off x="342901" y="9581636"/>
                <a:ext cx="2400300" cy="323493"/>
              </a:xfrm>
              <a:prstGeom prst="roundRect">
                <a:avLst/>
              </a:prstGeom>
              <a:noFill/>
              <a:ln>
                <a:solidFill>
                  <a:schemeClr val="accent2"/>
                </a:solidFill>
              </a:ln>
            </p:spPr>
            <p:txBody>
              <a:bodyPr wrap="square">
                <a:spAutoFit/>
              </a:bodyPr>
              <a:lstStyle/>
              <a:p>
                <a:pPr algn="ctr"/>
                <a:r>
                  <a:rPr lang="pt-BR" sz="1300" dirty="0">
                    <a:effectLst/>
                    <a:latin typeface="Lato" panose="020F0502020204030203" pitchFamily="34" charset="0"/>
                    <a:ea typeface="Calibri" panose="020F0502020204030204" pitchFamily="34" charset="0"/>
                    <a:cs typeface="Lato" panose="020F0502020204030203" pitchFamily="34" charset="0"/>
                  </a:rPr>
                  <a:t>CORREÇÃO</a:t>
                </a:r>
                <a:endParaRPr lang="pt-BR" sz="1300" dirty="0">
                  <a:latin typeface="Lato" panose="020F0502020204030203" pitchFamily="34" charset="0"/>
                  <a:cs typeface="Lato" panose="020F0502020204030203" pitchFamily="34" charset="0"/>
                </a:endParaRPr>
              </a:p>
            </p:txBody>
          </p:sp>
          <p:grpSp>
            <p:nvGrpSpPr>
              <p:cNvPr id="44" name="Agrupar 43">
                <a:extLst>
                  <a:ext uri="{FF2B5EF4-FFF2-40B4-BE49-F238E27FC236}">
                    <a16:creationId xmlns:a16="http://schemas.microsoft.com/office/drawing/2014/main" id="{76A5B902-6B36-4CF7-A93E-68A7FB6E1F82}"/>
                  </a:ext>
                </a:extLst>
              </p:cNvPr>
              <p:cNvGrpSpPr/>
              <p:nvPr/>
            </p:nvGrpSpPr>
            <p:grpSpPr>
              <a:xfrm>
                <a:off x="2743201" y="9223675"/>
                <a:ext cx="377188" cy="823700"/>
                <a:chOff x="2743201" y="9223675"/>
                <a:chExt cx="377188" cy="823700"/>
              </a:xfrm>
            </p:grpSpPr>
            <p:cxnSp>
              <p:nvCxnSpPr>
                <p:cNvPr id="45" name="Conector reto 44">
                  <a:extLst>
                    <a:ext uri="{FF2B5EF4-FFF2-40B4-BE49-F238E27FC236}">
                      <a16:creationId xmlns:a16="http://schemas.microsoft.com/office/drawing/2014/main" id="{60AE5AD8-C741-4146-A9B3-90CECABD2D93}"/>
                    </a:ext>
                  </a:extLst>
                </p:cNvPr>
                <p:cNvCxnSpPr>
                  <a:cxnSpLocks/>
                </p:cNvCxnSpPr>
                <p:nvPr/>
              </p:nvCxnSpPr>
              <p:spPr>
                <a:xfrm>
                  <a:off x="3120389" y="9223675"/>
                  <a:ext cx="0" cy="823700"/>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46" name="Conector reto 45">
                  <a:extLst>
                    <a:ext uri="{FF2B5EF4-FFF2-40B4-BE49-F238E27FC236}">
                      <a16:creationId xmlns:a16="http://schemas.microsoft.com/office/drawing/2014/main" id="{65BBA319-31C5-4431-8D9F-0941C86AAF28}"/>
                    </a:ext>
                  </a:extLst>
                </p:cNvPr>
                <p:cNvCxnSpPr>
                  <a:cxnSpLocks/>
                  <a:stCxn id="43" idx="3"/>
                </p:cNvCxnSpPr>
                <p:nvPr/>
              </p:nvCxnSpPr>
              <p:spPr>
                <a:xfrm flipV="1">
                  <a:off x="2743201" y="9743382"/>
                  <a:ext cx="344347" cy="1"/>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sp>
          <p:nvSpPr>
            <p:cNvPr id="42" name="CaixaDeTexto 41">
              <a:extLst>
                <a:ext uri="{FF2B5EF4-FFF2-40B4-BE49-F238E27FC236}">
                  <a16:creationId xmlns:a16="http://schemas.microsoft.com/office/drawing/2014/main" id="{078E948B-2706-4003-8535-1195C30DA81E}"/>
                </a:ext>
              </a:extLst>
            </p:cNvPr>
            <p:cNvSpPr txBox="1"/>
            <p:nvPr/>
          </p:nvSpPr>
          <p:spPr>
            <a:xfrm>
              <a:off x="3140889" y="9173820"/>
              <a:ext cx="3429000" cy="768993"/>
            </a:xfrm>
            <a:prstGeom prst="rect">
              <a:avLst/>
            </a:prstGeom>
            <a:noFill/>
          </p:spPr>
          <p:txBody>
            <a:bodyPr wrap="square">
              <a:spAutoFit/>
            </a:bodyPr>
            <a:lstStyle/>
            <a:p>
              <a:pPr lvl="0" algn="just">
                <a:lnSpc>
                  <a:spcPct val="115000"/>
                </a:lnSpc>
              </a:pPr>
              <a:r>
                <a:rPr lang="pt-BR" sz="1300" dirty="0">
                  <a:effectLst/>
                  <a:ea typeface="Calibri" panose="020F0502020204030204" pitchFamily="34" charset="0"/>
                  <a:cs typeface="Lato" panose="020F0502020204030203" pitchFamily="34" charset="0"/>
                </a:rPr>
                <a:t>Caso o titular identifique que os dados pessoais estão incorretos ou incompletos, poderá solicitar à </a:t>
              </a:r>
              <a:r>
                <a:rPr lang="pt-BR" sz="1300" b="1" dirty="0">
                  <a:solidFill>
                    <a:srgbClr val="C00000"/>
                  </a:solidFill>
                  <a:ea typeface="Calibri" panose="020F0502020204030204" pitchFamily="34" charset="0"/>
                  <a:cs typeface="Lato" panose="020F0502020204030203" pitchFamily="34" charset="0"/>
                </a:rPr>
                <a:t>FARMARIN</a:t>
              </a:r>
              <a:r>
                <a:rPr lang="pt-BR" sz="1300" dirty="0">
                  <a:effectLst/>
                  <a:ea typeface="Calibri" panose="020F0502020204030204" pitchFamily="34" charset="0"/>
                  <a:cs typeface="Lato" panose="020F0502020204030203" pitchFamily="34" charset="0"/>
                </a:rPr>
                <a:t> a correção dos dados</a:t>
              </a:r>
              <a:r>
                <a:rPr lang="pt-BR" sz="1300" dirty="0">
                  <a:ea typeface="Calibri" panose="020F0502020204030204" pitchFamily="34" charset="0"/>
                  <a:cs typeface="Lato" panose="020F0502020204030203" pitchFamily="34" charset="0"/>
                </a:rPr>
                <a:t>.</a:t>
              </a:r>
              <a:endParaRPr lang="pt-BR" sz="1300" dirty="0">
                <a:effectLst/>
                <a:ea typeface="Calibri" panose="020F0502020204030204" pitchFamily="34" charset="0"/>
                <a:cs typeface="Lato" panose="020F0502020204030203" pitchFamily="34" charset="0"/>
              </a:endParaRPr>
            </a:p>
          </p:txBody>
        </p:sp>
      </p:grpSp>
      <p:grpSp>
        <p:nvGrpSpPr>
          <p:cNvPr id="47" name="Agrupar 46">
            <a:extLst>
              <a:ext uri="{FF2B5EF4-FFF2-40B4-BE49-F238E27FC236}">
                <a16:creationId xmlns:a16="http://schemas.microsoft.com/office/drawing/2014/main" id="{9A59D4A9-B89C-4148-8025-4ECD19BF5CA5}"/>
              </a:ext>
            </a:extLst>
          </p:cNvPr>
          <p:cNvGrpSpPr/>
          <p:nvPr/>
        </p:nvGrpSpPr>
        <p:grpSpPr>
          <a:xfrm>
            <a:off x="169042" y="5162794"/>
            <a:ext cx="6385560" cy="1447704"/>
            <a:chOff x="99061" y="9119113"/>
            <a:chExt cx="6385560" cy="1447704"/>
          </a:xfrm>
        </p:grpSpPr>
        <p:grpSp>
          <p:nvGrpSpPr>
            <p:cNvPr id="48" name="Agrupar 47">
              <a:extLst>
                <a:ext uri="{FF2B5EF4-FFF2-40B4-BE49-F238E27FC236}">
                  <a16:creationId xmlns:a16="http://schemas.microsoft.com/office/drawing/2014/main" id="{7B787704-ECEC-42FB-9099-F6BFCEC7633F}"/>
                </a:ext>
              </a:extLst>
            </p:cNvPr>
            <p:cNvGrpSpPr/>
            <p:nvPr/>
          </p:nvGrpSpPr>
          <p:grpSpPr>
            <a:xfrm>
              <a:off x="99061" y="9119113"/>
              <a:ext cx="2777488" cy="1447704"/>
              <a:chOff x="342901" y="9223675"/>
              <a:chExt cx="2777488" cy="1447704"/>
            </a:xfrm>
          </p:grpSpPr>
          <p:sp>
            <p:nvSpPr>
              <p:cNvPr id="50" name="CaixaDeTexto 49">
                <a:extLst>
                  <a:ext uri="{FF2B5EF4-FFF2-40B4-BE49-F238E27FC236}">
                    <a16:creationId xmlns:a16="http://schemas.microsoft.com/office/drawing/2014/main" id="{717D4437-5E1F-4134-8908-E01376997FF8}"/>
                  </a:ext>
                </a:extLst>
              </p:cNvPr>
              <p:cNvSpPr txBox="1"/>
              <p:nvPr/>
            </p:nvSpPr>
            <p:spPr>
              <a:xfrm>
                <a:off x="342901" y="9660993"/>
                <a:ext cx="2400300" cy="766167"/>
              </a:xfrm>
              <a:prstGeom prst="roundRect">
                <a:avLst/>
              </a:prstGeom>
              <a:noFill/>
              <a:ln>
                <a:solidFill>
                  <a:schemeClr val="accent2"/>
                </a:solidFill>
              </a:ln>
            </p:spPr>
            <p:txBody>
              <a:bodyPr wrap="square">
                <a:spAutoFit/>
              </a:bodyPr>
              <a:lstStyle/>
              <a:p>
                <a:pPr algn="ctr"/>
                <a:r>
                  <a:rPr lang="pt-BR" sz="1300" dirty="0">
                    <a:latin typeface="Lato" panose="020F0502020204030203" pitchFamily="34" charset="0"/>
                    <a:cs typeface="Lato" panose="020F0502020204030203" pitchFamily="34" charset="0"/>
                  </a:rPr>
                  <a:t>ANONIMIZAÇÃO, BLOQUEIO OU ELIMINAÇÃO</a:t>
                </a:r>
              </a:p>
            </p:txBody>
          </p:sp>
          <p:grpSp>
            <p:nvGrpSpPr>
              <p:cNvPr id="51" name="Agrupar 50">
                <a:extLst>
                  <a:ext uri="{FF2B5EF4-FFF2-40B4-BE49-F238E27FC236}">
                    <a16:creationId xmlns:a16="http://schemas.microsoft.com/office/drawing/2014/main" id="{6F7CA518-D44C-4DCD-B943-5FBF26ED9B1B}"/>
                  </a:ext>
                </a:extLst>
              </p:cNvPr>
              <p:cNvGrpSpPr/>
              <p:nvPr/>
            </p:nvGrpSpPr>
            <p:grpSpPr>
              <a:xfrm>
                <a:off x="2743201" y="9223675"/>
                <a:ext cx="377188" cy="1447704"/>
                <a:chOff x="2743201" y="9223675"/>
                <a:chExt cx="377188" cy="1447704"/>
              </a:xfrm>
            </p:grpSpPr>
            <p:cxnSp>
              <p:nvCxnSpPr>
                <p:cNvPr id="52" name="Conector reto 51">
                  <a:extLst>
                    <a:ext uri="{FF2B5EF4-FFF2-40B4-BE49-F238E27FC236}">
                      <a16:creationId xmlns:a16="http://schemas.microsoft.com/office/drawing/2014/main" id="{DD8BA093-BCE2-440B-9FFE-B75CBEEC1B82}"/>
                    </a:ext>
                  </a:extLst>
                </p:cNvPr>
                <p:cNvCxnSpPr>
                  <a:cxnSpLocks/>
                </p:cNvCxnSpPr>
                <p:nvPr/>
              </p:nvCxnSpPr>
              <p:spPr>
                <a:xfrm>
                  <a:off x="3120389" y="9223675"/>
                  <a:ext cx="0" cy="1447704"/>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53" name="Conector reto 52">
                  <a:extLst>
                    <a:ext uri="{FF2B5EF4-FFF2-40B4-BE49-F238E27FC236}">
                      <a16:creationId xmlns:a16="http://schemas.microsoft.com/office/drawing/2014/main" id="{BFF116C4-42C2-4728-88CB-BE621A2E391F}"/>
                    </a:ext>
                  </a:extLst>
                </p:cNvPr>
                <p:cNvCxnSpPr>
                  <a:cxnSpLocks/>
                  <a:stCxn id="50" idx="3"/>
                </p:cNvCxnSpPr>
                <p:nvPr/>
              </p:nvCxnSpPr>
              <p:spPr>
                <a:xfrm>
                  <a:off x="2743201" y="10044077"/>
                  <a:ext cx="35958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sp>
          <p:nvSpPr>
            <p:cNvPr id="49" name="CaixaDeTexto 48">
              <a:extLst>
                <a:ext uri="{FF2B5EF4-FFF2-40B4-BE49-F238E27FC236}">
                  <a16:creationId xmlns:a16="http://schemas.microsoft.com/office/drawing/2014/main" id="{8685DA02-5ADC-4F6C-81A4-74492DD5392E}"/>
                </a:ext>
              </a:extLst>
            </p:cNvPr>
            <p:cNvSpPr txBox="1"/>
            <p:nvPr/>
          </p:nvSpPr>
          <p:spPr>
            <a:xfrm>
              <a:off x="3055621" y="9119113"/>
              <a:ext cx="3429000" cy="1447704"/>
            </a:xfrm>
            <a:prstGeom prst="rect">
              <a:avLst/>
            </a:prstGeom>
            <a:noFill/>
          </p:spPr>
          <p:txBody>
            <a:bodyPr wrap="square">
              <a:spAutoFit/>
            </a:bodyPr>
            <a:lstStyle/>
            <a:p>
              <a:pPr algn="just">
                <a:lnSpc>
                  <a:spcPct val="115000"/>
                </a:lnSpc>
              </a:pPr>
              <a:r>
                <a:rPr lang="pt-BR" sz="1300" dirty="0">
                  <a:effectLst/>
                  <a:ea typeface="Calibri" panose="020F0502020204030204" pitchFamily="34" charset="0"/>
                  <a:cs typeface="Lato" panose="020F0502020204030203" pitchFamily="34" charset="0"/>
                </a:rPr>
                <a:t>Direito de desvinculação, suspensão do tratamento ou eliminação dos dados da base de dados da </a:t>
              </a:r>
              <a:r>
                <a:rPr lang="pt-BR" sz="1300" b="1" dirty="0">
                  <a:solidFill>
                    <a:srgbClr val="C00000"/>
                  </a:solidFill>
                  <a:ea typeface="Calibri" panose="020F0502020204030204" pitchFamily="34" charset="0"/>
                  <a:cs typeface="Lato" panose="020F0502020204030203" pitchFamily="34" charset="0"/>
                </a:rPr>
                <a:t>FARMARIN</a:t>
              </a:r>
              <a:r>
                <a:rPr lang="pt-BR" sz="1300" dirty="0">
                  <a:effectLst/>
                  <a:ea typeface="Calibri" panose="020F0502020204030204" pitchFamily="34" charset="0"/>
                  <a:cs typeface="Lato" panose="020F0502020204030203" pitchFamily="34" charset="0"/>
                </a:rPr>
                <a:t>, quando tratados de forma desnecessária, excessiva ou em desconformidade com o disposto na Lei Geral de Proteção de Dados Pessoais.</a:t>
              </a:r>
            </a:p>
          </p:txBody>
        </p:sp>
      </p:grpSp>
      <p:grpSp>
        <p:nvGrpSpPr>
          <p:cNvPr id="54" name="Agrupar 53">
            <a:extLst>
              <a:ext uri="{FF2B5EF4-FFF2-40B4-BE49-F238E27FC236}">
                <a16:creationId xmlns:a16="http://schemas.microsoft.com/office/drawing/2014/main" id="{B9F633F1-0523-4DDC-8E64-B2E44B8571A3}"/>
              </a:ext>
            </a:extLst>
          </p:cNvPr>
          <p:cNvGrpSpPr/>
          <p:nvPr/>
        </p:nvGrpSpPr>
        <p:grpSpPr>
          <a:xfrm>
            <a:off x="196372" y="6926256"/>
            <a:ext cx="6378241" cy="1217641"/>
            <a:chOff x="106380" y="9119113"/>
            <a:chExt cx="6378241" cy="1217641"/>
          </a:xfrm>
        </p:grpSpPr>
        <p:grpSp>
          <p:nvGrpSpPr>
            <p:cNvPr id="55" name="Agrupar 54">
              <a:extLst>
                <a:ext uri="{FF2B5EF4-FFF2-40B4-BE49-F238E27FC236}">
                  <a16:creationId xmlns:a16="http://schemas.microsoft.com/office/drawing/2014/main" id="{846C3C3F-FAD1-4042-B110-C9B2F2A06799}"/>
                </a:ext>
              </a:extLst>
            </p:cNvPr>
            <p:cNvGrpSpPr/>
            <p:nvPr/>
          </p:nvGrpSpPr>
          <p:grpSpPr>
            <a:xfrm>
              <a:off x="106380" y="9119113"/>
              <a:ext cx="2777488" cy="1217641"/>
              <a:chOff x="350220" y="9223675"/>
              <a:chExt cx="2777488" cy="1217641"/>
            </a:xfrm>
          </p:grpSpPr>
          <p:sp>
            <p:nvSpPr>
              <p:cNvPr id="57" name="CaixaDeTexto 56">
                <a:extLst>
                  <a:ext uri="{FF2B5EF4-FFF2-40B4-BE49-F238E27FC236}">
                    <a16:creationId xmlns:a16="http://schemas.microsoft.com/office/drawing/2014/main" id="{DA2C6283-29A8-40D2-A185-3755A2EDCE02}"/>
                  </a:ext>
                </a:extLst>
              </p:cNvPr>
              <p:cNvSpPr txBox="1"/>
              <p:nvPr/>
            </p:nvSpPr>
            <p:spPr>
              <a:xfrm>
                <a:off x="350220" y="9652913"/>
                <a:ext cx="2400300" cy="323493"/>
              </a:xfrm>
              <a:prstGeom prst="roundRect">
                <a:avLst/>
              </a:prstGeom>
              <a:noFill/>
              <a:ln>
                <a:solidFill>
                  <a:schemeClr val="accent2"/>
                </a:solidFill>
              </a:ln>
            </p:spPr>
            <p:txBody>
              <a:bodyPr wrap="square">
                <a:spAutoFit/>
              </a:bodyPr>
              <a:lstStyle/>
              <a:p>
                <a:pPr algn="ctr"/>
                <a:r>
                  <a:rPr lang="pt-BR" sz="1300" dirty="0">
                    <a:latin typeface="Lato" panose="020F0502020204030203" pitchFamily="34" charset="0"/>
                    <a:cs typeface="Lato" panose="020F0502020204030203" pitchFamily="34" charset="0"/>
                  </a:rPr>
                  <a:t>PORTABILIDADE</a:t>
                </a:r>
              </a:p>
            </p:txBody>
          </p:sp>
          <p:grpSp>
            <p:nvGrpSpPr>
              <p:cNvPr id="58" name="Agrupar 57">
                <a:extLst>
                  <a:ext uri="{FF2B5EF4-FFF2-40B4-BE49-F238E27FC236}">
                    <a16:creationId xmlns:a16="http://schemas.microsoft.com/office/drawing/2014/main" id="{C1D244DD-690F-4808-BC24-879901210549}"/>
                  </a:ext>
                </a:extLst>
              </p:cNvPr>
              <p:cNvGrpSpPr/>
              <p:nvPr/>
            </p:nvGrpSpPr>
            <p:grpSpPr>
              <a:xfrm>
                <a:off x="2750520" y="9223675"/>
                <a:ext cx="377188" cy="1217641"/>
                <a:chOff x="2750520" y="9223675"/>
                <a:chExt cx="377188" cy="1217641"/>
              </a:xfrm>
            </p:grpSpPr>
            <p:cxnSp>
              <p:nvCxnSpPr>
                <p:cNvPr id="59" name="Conector reto 58">
                  <a:extLst>
                    <a:ext uri="{FF2B5EF4-FFF2-40B4-BE49-F238E27FC236}">
                      <a16:creationId xmlns:a16="http://schemas.microsoft.com/office/drawing/2014/main" id="{DF86E7C8-C0FA-4E3E-96BB-16FADFE2DF8F}"/>
                    </a:ext>
                  </a:extLst>
                </p:cNvPr>
                <p:cNvCxnSpPr>
                  <a:cxnSpLocks/>
                </p:cNvCxnSpPr>
                <p:nvPr/>
              </p:nvCxnSpPr>
              <p:spPr>
                <a:xfrm>
                  <a:off x="3120389" y="9223675"/>
                  <a:ext cx="0" cy="1217641"/>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60" name="Conector reto 59">
                  <a:extLst>
                    <a:ext uri="{FF2B5EF4-FFF2-40B4-BE49-F238E27FC236}">
                      <a16:creationId xmlns:a16="http://schemas.microsoft.com/office/drawing/2014/main" id="{3FE5C10E-9251-404C-8DCB-08177D071ADD}"/>
                    </a:ext>
                  </a:extLst>
                </p:cNvPr>
                <p:cNvCxnSpPr>
                  <a:cxnSpLocks/>
                </p:cNvCxnSpPr>
                <p:nvPr/>
              </p:nvCxnSpPr>
              <p:spPr>
                <a:xfrm>
                  <a:off x="2750520" y="9823173"/>
                  <a:ext cx="377188"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sp>
          <p:nvSpPr>
            <p:cNvPr id="56" name="CaixaDeTexto 55">
              <a:extLst>
                <a:ext uri="{FF2B5EF4-FFF2-40B4-BE49-F238E27FC236}">
                  <a16:creationId xmlns:a16="http://schemas.microsoft.com/office/drawing/2014/main" id="{670A59D7-2A8C-4DDC-8496-3AF16C2EE2F6}"/>
                </a:ext>
              </a:extLst>
            </p:cNvPr>
            <p:cNvSpPr txBox="1"/>
            <p:nvPr/>
          </p:nvSpPr>
          <p:spPr>
            <a:xfrm>
              <a:off x="3055621" y="9119113"/>
              <a:ext cx="3429000" cy="1217641"/>
            </a:xfrm>
            <a:prstGeom prst="rect">
              <a:avLst/>
            </a:prstGeom>
            <a:noFill/>
          </p:spPr>
          <p:txBody>
            <a:bodyPr wrap="square">
              <a:spAutoFit/>
            </a:bodyPr>
            <a:lstStyle/>
            <a:p>
              <a:pPr algn="just">
                <a:lnSpc>
                  <a:spcPct val="115000"/>
                </a:lnSpc>
              </a:pPr>
              <a:r>
                <a:rPr lang="pt-BR" sz="1300" dirty="0">
                  <a:ea typeface="Calibri" panose="020F0502020204030204" pitchFamily="34" charset="0"/>
                  <a:cs typeface="Lato" panose="020F0502020204030203" pitchFamily="34" charset="0"/>
                </a:rPr>
                <a:t>O</a:t>
              </a:r>
              <a:r>
                <a:rPr lang="pt-BR" sz="1300" dirty="0">
                  <a:effectLst/>
                  <a:ea typeface="Calibri" panose="020F0502020204030204" pitchFamily="34" charset="0"/>
                  <a:cs typeface="Lato" panose="020F0502020204030203" pitchFamily="34" charset="0"/>
                </a:rPr>
                <a:t> titular poderá solicitar </a:t>
              </a:r>
              <a:r>
                <a:rPr lang="pt-BR" sz="1300" dirty="0">
                  <a:ea typeface="Calibri" panose="020F0502020204030204" pitchFamily="34" charset="0"/>
                  <a:cs typeface="Lato" panose="020F0502020204030203" pitchFamily="34" charset="0"/>
                </a:rPr>
                <a:t>à </a:t>
              </a:r>
              <a:r>
                <a:rPr lang="pt-BR" sz="1300" b="1" dirty="0">
                  <a:solidFill>
                    <a:srgbClr val="C00000"/>
                  </a:solidFill>
                  <a:ea typeface="Calibri" panose="020F0502020204030204" pitchFamily="34" charset="0"/>
                  <a:cs typeface="Lato" panose="020F0502020204030203" pitchFamily="34" charset="0"/>
                </a:rPr>
                <a:t>FARMARIN</a:t>
              </a:r>
              <a:r>
                <a:rPr lang="pt-BR" sz="1300" b="1" dirty="0">
                  <a:solidFill>
                    <a:srgbClr val="0070C0"/>
                  </a:solidFill>
                  <a:ea typeface="Calibri" panose="020F0502020204030204" pitchFamily="34" charset="0"/>
                  <a:cs typeface="Lato" panose="020F0502020204030203" pitchFamily="34" charset="0"/>
                </a:rPr>
                <a:t> </a:t>
              </a:r>
              <a:r>
                <a:rPr lang="pt-BR" sz="1300" dirty="0">
                  <a:effectLst/>
                  <a:ea typeface="Calibri" panose="020F0502020204030204" pitchFamily="34" charset="0"/>
                  <a:cs typeface="Lato" panose="020F0502020204030203" pitchFamily="34" charset="0"/>
                </a:rPr>
                <a:t>a transferência dos dados pessoais para outro fornecedor, desde que essa transferência não viole a propriedade intelectual ou segredo de negócios da </a:t>
              </a:r>
              <a:r>
                <a:rPr lang="pt-BR" sz="1300" b="1" dirty="0">
                  <a:solidFill>
                    <a:srgbClr val="C00000"/>
                  </a:solidFill>
                  <a:ea typeface="Calibri" panose="020F0502020204030204" pitchFamily="34" charset="0"/>
                  <a:cs typeface="Lato" panose="020F0502020204030203" pitchFamily="34" charset="0"/>
                </a:rPr>
                <a:t>FARMARIN</a:t>
              </a:r>
              <a:r>
                <a:rPr lang="pt-BR" sz="1300" b="1" dirty="0">
                  <a:effectLst/>
                  <a:ea typeface="Calibri" panose="020F0502020204030204" pitchFamily="34" charset="0"/>
                  <a:cs typeface="Lato" panose="020F0502020204030203" pitchFamily="34" charset="0"/>
                </a:rPr>
                <a:t>.</a:t>
              </a:r>
              <a:endParaRPr lang="pt-BR" sz="1300" dirty="0">
                <a:effectLst/>
                <a:ea typeface="Calibri" panose="020F0502020204030204" pitchFamily="34" charset="0"/>
                <a:cs typeface="Lato" panose="020F0502020204030203" pitchFamily="34" charset="0"/>
              </a:endParaRPr>
            </a:p>
          </p:txBody>
        </p:sp>
      </p:grpSp>
      <p:grpSp>
        <p:nvGrpSpPr>
          <p:cNvPr id="67" name="Agrupar 66">
            <a:extLst>
              <a:ext uri="{FF2B5EF4-FFF2-40B4-BE49-F238E27FC236}">
                <a16:creationId xmlns:a16="http://schemas.microsoft.com/office/drawing/2014/main" id="{02B0D416-2EE9-4042-9117-0F714E17E25B}"/>
              </a:ext>
            </a:extLst>
          </p:cNvPr>
          <p:cNvGrpSpPr/>
          <p:nvPr/>
        </p:nvGrpSpPr>
        <p:grpSpPr>
          <a:xfrm>
            <a:off x="169042" y="8508546"/>
            <a:ext cx="6385560" cy="999056"/>
            <a:chOff x="99061" y="9119113"/>
            <a:chExt cx="6385560" cy="999056"/>
          </a:xfrm>
        </p:grpSpPr>
        <p:grpSp>
          <p:nvGrpSpPr>
            <p:cNvPr id="68" name="Agrupar 67">
              <a:extLst>
                <a:ext uri="{FF2B5EF4-FFF2-40B4-BE49-F238E27FC236}">
                  <a16:creationId xmlns:a16="http://schemas.microsoft.com/office/drawing/2014/main" id="{F563D8D4-19EB-4FF6-951F-20A3B707AE7E}"/>
                </a:ext>
              </a:extLst>
            </p:cNvPr>
            <p:cNvGrpSpPr/>
            <p:nvPr/>
          </p:nvGrpSpPr>
          <p:grpSpPr>
            <a:xfrm>
              <a:off x="99061" y="9119113"/>
              <a:ext cx="2777488" cy="768993"/>
              <a:chOff x="342901" y="9223675"/>
              <a:chExt cx="2777488" cy="768993"/>
            </a:xfrm>
          </p:grpSpPr>
          <p:sp>
            <p:nvSpPr>
              <p:cNvPr id="70" name="CaixaDeTexto 69">
                <a:extLst>
                  <a:ext uri="{FF2B5EF4-FFF2-40B4-BE49-F238E27FC236}">
                    <a16:creationId xmlns:a16="http://schemas.microsoft.com/office/drawing/2014/main" id="{1E1B0613-AB98-4320-ADE8-3E69DBC41048}"/>
                  </a:ext>
                </a:extLst>
              </p:cNvPr>
              <p:cNvSpPr txBox="1"/>
              <p:nvPr/>
            </p:nvSpPr>
            <p:spPr>
              <a:xfrm>
                <a:off x="342901" y="9464673"/>
                <a:ext cx="2400300" cy="323493"/>
              </a:xfrm>
              <a:prstGeom prst="roundRect">
                <a:avLst/>
              </a:prstGeom>
              <a:noFill/>
              <a:ln>
                <a:solidFill>
                  <a:schemeClr val="accent2"/>
                </a:solidFill>
              </a:ln>
            </p:spPr>
            <p:txBody>
              <a:bodyPr wrap="square">
                <a:spAutoFit/>
              </a:bodyPr>
              <a:lstStyle/>
              <a:p>
                <a:pPr algn="ctr"/>
                <a:r>
                  <a:rPr lang="pt-BR" sz="1300" dirty="0">
                    <a:latin typeface="Lato" panose="020F0502020204030203" pitchFamily="34" charset="0"/>
                    <a:cs typeface="Lato" panose="020F0502020204030203" pitchFamily="34" charset="0"/>
                  </a:rPr>
                  <a:t>ELIMINAÇÃO</a:t>
                </a:r>
              </a:p>
            </p:txBody>
          </p:sp>
          <p:grpSp>
            <p:nvGrpSpPr>
              <p:cNvPr id="71" name="Agrupar 70">
                <a:extLst>
                  <a:ext uri="{FF2B5EF4-FFF2-40B4-BE49-F238E27FC236}">
                    <a16:creationId xmlns:a16="http://schemas.microsoft.com/office/drawing/2014/main" id="{5DAFF047-7C29-4E03-8ACF-297D40DC5398}"/>
                  </a:ext>
                </a:extLst>
              </p:cNvPr>
              <p:cNvGrpSpPr/>
              <p:nvPr/>
            </p:nvGrpSpPr>
            <p:grpSpPr>
              <a:xfrm>
                <a:off x="2743201" y="9223675"/>
                <a:ext cx="377188" cy="768993"/>
                <a:chOff x="2743201" y="9223675"/>
                <a:chExt cx="377188" cy="768993"/>
              </a:xfrm>
            </p:grpSpPr>
            <p:cxnSp>
              <p:nvCxnSpPr>
                <p:cNvPr id="72" name="Conector reto 71">
                  <a:extLst>
                    <a:ext uri="{FF2B5EF4-FFF2-40B4-BE49-F238E27FC236}">
                      <a16:creationId xmlns:a16="http://schemas.microsoft.com/office/drawing/2014/main" id="{D865E83E-6CF8-431C-90F9-A602D11E235C}"/>
                    </a:ext>
                  </a:extLst>
                </p:cNvPr>
                <p:cNvCxnSpPr>
                  <a:cxnSpLocks/>
                </p:cNvCxnSpPr>
                <p:nvPr/>
              </p:nvCxnSpPr>
              <p:spPr>
                <a:xfrm>
                  <a:off x="3120389" y="9223675"/>
                  <a:ext cx="0" cy="768993"/>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73" name="Conector reto 72">
                  <a:extLst>
                    <a:ext uri="{FF2B5EF4-FFF2-40B4-BE49-F238E27FC236}">
                      <a16:creationId xmlns:a16="http://schemas.microsoft.com/office/drawing/2014/main" id="{CE35640E-8850-4BE1-9818-33A1304381D4}"/>
                    </a:ext>
                  </a:extLst>
                </p:cNvPr>
                <p:cNvCxnSpPr>
                  <a:cxnSpLocks/>
                  <a:stCxn id="70" idx="3"/>
                </p:cNvCxnSpPr>
                <p:nvPr/>
              </p:nvCxnSpPr>
              <p:spPr>
                <a:xfrm flipV="1">
                  <a:off x="2743201" y="9626185"/>
                  <a:ext cx="335280" cy="23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sp>
          <p:nvSpPr>
            <p:cNvPr id="69" name="CaixaDeTexto 68">
              <a:extLst>
                <a:ext uri="{FF2B5EF4-FFF2-40B4-BE49-F238E27FC236}">
                  <a16:creationId xmlns:a16="http://schemas.microsoft.com/office/drawing/2014/main" id="{7D432E3F-FB18-43B3-B7C9-4F88B8F52F88}"/>
                </a:ext>
              </a:extLst>
            </p:cNvPr>
            <p:cNvSpPr txBox="1"/>
            <p:nvPr/>
          </p:nvSpPr>
          <p:spPr>
            <a:xfrm>
              <a:off x="3055621" y="9119113"/>
              <a:ext cx="3429000" cy="999056"/>
            </a:xfrm>
            <a:prstGeom prst="rect">
              <a:avLst/>
            </a:prstGeom>
            <a:noFill/>
          </p:spPr>
          <p:txBody>
            <a:bodyPr wrap="square">
              <a:spAutoFit/>
            </a:bodyPr>
            <a:lstStyle/>
            <a:p>
              <a:pPr lvl="0" algn="just">
                <a:lnSpc>
                  <a:spcPct val="115000"/>
                </a:lnSpc>
              </a:pPr>
              <a:r>
                <a:rPr lang="pt-BR" sz="1300" dirty="0">
                  <a:effectLst/>
                  <a:ea typeface="Calibri" panose="020F0502020204030204" pitchFamily="34" charset="0"/>
                  <a:cs typeface="Lato" panose="020F0502020204030203" pitchFamily="34" charset="0"/>
                </a:rPr>
                <a:t>Quando a base legal utilizada for o consentimento, o titular poderá solicitar </a:t>
              </a:r>
              <a:r>
                <a:rPr lang="pt-BR" sz="1300" dirty="0">
                  <a:ea typeface="Calibri" panose="020F0502020204030204" pitchFamily="34" charset="0"/>
                  <a:cs typeface="Lato" panose="020F0502020204030203" pitchFamily="34" charset="0"/>
                </a:rPr>
                <a:t>à </a:t>
              </a:r>
              <a:r>
                <a:rPr lang="pt-BR" sz="1300" b="1" dirty="0">
                  <a:solidFill>
                    <a:srgbClr val="C00000"/>
                  </a:solidFill>
                  <a:ea typeface="Calibri" panose="020F0502020204030204" pitchFamily="34" charset="0"/>
                  <a:cs typeface="Lato" panose="020F0502020204030203" pitchFamily="34" charset="0"/>
                </a:rPr>
                <a:t>FARMARIN</a:t>
              </a:r>
              <a:r>
                <a:rPr lang="pt-BR" sz="1300" dirty="0">
                  <a:effectLst/>
                  <a:ea typeface="Calibri" panose="020F0502020204030204" pitchFamily="34" charset="0"/>
                  <a:cs typeface="Lato" panose="020F0502020204030203" pitchFamily="34" charset="0"/>
                </a:rPr>
                <a:t> a eliminação de seus dados pessoais.</a:t>
              </a:r>
            </a:p>
          </p:txBody>
        </p:sp>
      </p:grpSp>
      <p:grpSp>
        <p:nvGrpSpPr>
          <p:cNvPr id="90" name="Agrupar 89">
            <a:extLst>
              <a:ext uri="{FF2B5EF4-FFF2-40B4-BE49-F238E27FC236}">
                <a16:creationId xmlns:a16="http://schemas.microsoft.com/office/drawing/2014/main" id="{B601ACC1-D520-4D43-A073-ECB251AB3C6C}"/>
              </a:ext>
            </a:extLst>
          </p:cNvPr>
          <p:cNvGrpSpPr/>
          <p:nvPr/>
        </p:nvGrpSpPr>
        <p:grpSpPr>
          <a:xfrm>
            <a:off x="204590" y="9657056"/>
            <a:ext cx="6370023" cy="1907830"/>
            <a:chOff x="114598" y="9119113"/>
            <a:chExt cx="6370023" cy="1907830"/>
          </a:xfrm>
        </p:grpSpPr>
        <p:grpSp>
          <p:nvGrpSpPr>
            <p:cNvPr id="91" name="Agrupar 90">
              <a:extLst>
                <a:ext uri="{FF2B5EF4-FFF2-40B4-BE49-F238E27FC236}">
                  <a16:creationId xmlns:a16="http://schemas.microsoft.com/office/drawing/2014/main" id="{22E0AAAB-7AF1-4702-A0B1-BA41C24AB75D}"/>
                </a:ext>
              </a:extLst>
            </p:cNvPr>
            <p:cNvGrpSpPr/>
            <p:nvPr/>
          </p:nvGrpSpPr>
          <p:grpSpPr>
            <a:xfrm>
              <a:off x="114598" y="9119113"/>
              <a:ext cx="2761951" cy="1907830"/>
              <a:chOff x="358438" y="9223675"/>
              <a:chExt cx="2761951" cy="1907830"/>
            </a:xfrm>
          </p:grpSpPr>
          <p:sp>
            <p:nvSpPr>
              <p:cNvPr id="93" name="CaixaDeTexto 92">
                <a:extLst>
                  <a:ext uri="{FF2B5EF4-FFF2-40B4-BE49-F238E27FC236}">
                    <a16:creationId xmlns:a16="http://schemas.microsoft.com/office/drawing/2014/main" id="{D501568B-DA1F-419D-AE3E-00B5F5A99D8A}"/>
                  </a:ext>
                </a:extLst>
              </p:cNvPr>
              <p:cNvSpPr txBox="1"/>
              <p:nvPr/>
            </p:nvSpPr>
            <p:spPr>
              <a:xfrm>
                <a:off x="358438" y="9981226"/>
                <a:ext cx="2400300" cy="323493"/>
              </a:xfrm>
              <a:prstGeom prst="roundRect">
                <a:avLst/>
              </a:prstGeom>
              <a:noFill/>
              <a:ln>
                <a:solidFill>
                  <a:schemeClr val="accent2"/>
                </a:solidFill>
              </a:ln>
            </p:spPr>
            <p:txBody>
              <a:bodyPr wrap="square">
                <a:spAutoFit/>
              </a:bodyPr>
              <a:lstStyle/>
              <a:p>
                <a:pPr algn="ctr"/>
                <a:r>
                  <a:rPr lang="pt-BR" sz="1300" dirty="0">
                    <a:latin typeface="Lato" panose="020F0502020204030203" pitchFamily="34" charset="0"/>
                    <a:cs typeface="Lato" panose="020F0502020204030203" pitchFamily="34" charset="0"/>
                  </a:rPr>
                  <a:t>EXPLICAÇÃO</a:t>
                </a:r>
              </a:p>
            </p:txBody>
          </p:sp>
          <p:grpSp>
            <p:nvGrpSpPr>
              <p:cNvPr id="94" name="Agrupar 93">
                <a:extLst>
                  <a:ext uri="{FF2B5EF4-FFF2-40B4-BE49-F238E27FC236}">
                    <a16:creationId xmlns:a16="http://schemas.microsoft.com/office/drawing/2014/main" id="{FBE61B36-0D79-4D28-81C6-913E4E5AC1F8}"/>
                  </a:ext>
                </a:extLst>
              </p:cNvPr>
              <p:cNvGrpSpPr/>
              <p:nvPr/>
            </p:nvGrpSpPr>
            <p:grpSpPr>
              <a:xfrm>
                <a:off x="2777782" y="9223675"/>
                <a:ext cx="342607" cy="1907830"/>
                <a:chOff x="2777782" y="9223675"/>
                <a:chExt cx="342607" cy="1907830"/>
              </a:xfrm>
            </p:grpSpPr>
            <p:cxnSp>
              <p:nvCxnSpPr>
                <p:cNvPr id="95" name="Conector reto 94">
                  <a:extLst>
                    <a:ext uri="{FF2B5EF4-FFF2-40B4-BE49-F238E27FC236}">
                      <a16:creationId xmlns:a16="http://schemas.microsoft.com/office/drawing/2014/main" id="{602DA00D-6CB4-4091-8620-1157C2F982C0}"/>
                    </a:ext>
                  </a:extLst>
                </p:cNvPr>
                <p:cNvCxnSpPr>
                  <a:cxnSpLocks/>
                </p:cNvCxnSpPr>
                <p:nvPr/>
              </p:nvCxnSpPr>
              <p:spPr>
                <a:xfrm>
                  <a:off x="3120389" y="9223675"/>
                  <a:ext cx="0" cy="1907830"/>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96" name="Conector reto 95">
                  <a:extLst>
                    <a:ext uri="{FF2B5EF4-FFF2-40B4-BE49-F238E27FC236}">
                      <a16:creationId xmlns:a16="http://schemas.microsoft.com/office/drawing/2014/main" id="{DFC5FB9D-00FA-464D-944E-EE4FFA63C7E3}"/>
                    </a:ext>
                  </a:extLst>
                </p:cNvPr>
                <p:cNvCxnSpPr>
                  <a:cxnSpLocks/>
                </p:cNvCxnSpPr>
                <p:nvPr/>
              </p:nvCxnSpPr>
              <p:spPr>
                <a:xfrm>
                  <a:off x="2777782" y="10151486"/>
                  <a:ext cx="329567"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sp>
          <p:nvSpPr>
            <p:cNvPr id="92" name="CaixaDeTexto 91">
              <a:extLst>
                <a:ext uri="{FF2B5EF4-FFF2-40B4-BE49-F238E27FC236}">
                  <a16:creationId xmlns:a16="http://schemas.microsoft.com/office/drawing/2014/main" id="{F6B3165A-24F2-463A-B19D-BA8EC6619689}"/>
                </a:ext>
              </a:extLst>
            </p:cNvPr>
            <p:cNvSpPr txBox="1"/>
            <p:nvPr/>
          </p:nvSpPr>
          <p:spPr>
            <a:xfrm>
              <a:off x="3055621" y="9119113"/>
              <a:ext cx="3429000" cy="1907830"/>
            </a:xfrm>
            <a:prstGeom prst="rect">
              <a:avLst/>
            </a:prstGeom>
            <a:noFill/>
          </p:spPr>
          <p:txBody>
            <a:bodyPr wrap="square">
              <a:spAutoFit/>
            </a:bodyPr>
            <a:lstStyle/>
            <a:p>
              <a:pPr algn="just">
                <a:lnSpc>
                  <a:spcPct val="115000"/>
                </a:lnSpc>
              </a:pPr>
              <a:r>
                <a:rPr lang="pt-BR" sz="1300" dirty="0">
                  <a:effectLst/>
                  <a:ea typeface="Calibri" panose="020F0502020204030204" pitchFamily="34" charset="0"/>
                  <a:cs typeface="Lato" panose="020F0502020204030203" pitchFamily="34" charset="0"/>
                </a:rPr>
                <a:t>Informação sobre a possibilidade de não fornecer consentimento e sobre as consequências da negativa. O seu consentimento, quando necessário, deve ser livre e informado. Portanto, sempre que pedirmos seu consentimento, você será livre para negá-lo – nesses casos, é possível que alguns serviços não possam ser prestados.</a:t>
              </a:r>
            </a:p>
          </p:txBody>
        </p:sp>
      </p:grpSp>
      <p:pic>
        <p:nvPicPr>
          <p:cNvPr id="61" name="Imagem 60">
            <a:extLst>
              <a:ext uri="{FF2B5EF4-FFF2-40B4-BE49-F238E27FC236}">
                <a16:creationId xmlns:a16="http://schemas.microsoft.com/office/drawing/2014/main" id="{6A3E0707-7649-4036-BC7C-732366977650}"/>
              </a:ext>
            </a:extLst>
          </p:cNvPr>
          <p:cNvPicPr/>
          <p:nvPr/>
        </p:nvPicPr>
        <p:blipFill rotWithShape="1">
          <a:blip r:embed="rId2" cstate="hqprint">
            <a:extLst>
              <a:ext uri="{28A0092B-C50C-407E-A947-70E740481C1C}">
                <a14:useLocalDpi xmlns:a14="http://schemas.microsoft.com/office/drawing/2010/main" val="0"/>
              </a:ext>
            </a:extLst>
          </a:blip>
          <a:srcRect t="12524"/>
          <a:stretch/>
        </p:blipFill>
        <p:spPr bwMode="auto">
          <a:xfrm>
            <a:off x="5216578" y="11564886"/>
            <a:ext cx="1384382" cy="616199"/>
          </a:xfrm>
          <a:prstGeom prst="rect">
            <a:avLst/>
          </a:prstGeom>
          <a:noFill/>
          <a:ln>
            <a:noFill/>
          </a:ln>
        </p:spPr>
      </p:pic>
    </p:spTree>
    <p:extLst>
      <p:ext uri="{BB962C8B-B14F-4D97-AF65-F5344CB8AC3E}">
        <p14:creationId xmlns:p14="http://schemas.microsoft.com/office/powerpoint/2010/main" val="3918850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Agrupar 81">
            <a:extLst>
              <a:ext uri="{FF2B5EF4-FFF2-40B4-BE49-F238E27FC236}">
                <a16:creationId xmlns:a16="http://schemas.microsoft.com/office/drawing/2014/main" id="{DB321138-BCFF-4687-83BB-282EDD884376}"/>
              </a:ext>
            </a:extLst>
          </p:cNvPr>
          <p:cNvGrpSpPr/>
          <p:nvPr/>
        </p:nvGrpSpPr>
        <p:grpSpPr>
          <a:xfrm>
            <a:off x="206423" y="220479"/>
            <a:ext cx="6405783" cy="2149371"/>
            <a:chOff x="78838" y="9119113"/>
            <a:chExt cx="6405783" cy="2149371"/>
          </a:xfrm>
        </p:grpSpPr>
        <p:grpSp>
          <p:nvGrpSpPr>
            <p:cNvPr id="83" name="Agrupar 82">
              <a:extLst>
                <a:ext uri="{FF2B5EF4-FFF2-40B4-BE49-F238E27FC236}">
                  <a16:creationId xmlns:a16="http://schemas.microsoft.com/office/drawing/2014/main" id="{E55BA961-8798-4306-898D-D400833C00AB}"/>
                </a:ext>
              </a:extLst>
            </p:cNvPr>
            <p:cNvGrpSpPr/>
            <p:nvPr/>
          </p:nvGrpSpPr>
          <p:grpSpPr>
            <a:xfrm>
              <a:off x="78838" y="9119113"/>
              <a:ext cx="2756767" cy="2149371"/>
              <a:chOff x="322678" y="9223675"/>
              <a:chExt cx="2756767" cy="2149371"/>
            </a:xfrm>
          </p:grpSpPr>
          <p:sp>
            <p:nvSpPr>
              <p:cNvPr id="85" name="CaixaDeTexto 84">
                <a:extLst>
                  <a:ext uri="{FF2B5EF4-FFF2-40B4-BE49-F238E27FC236}">
                    <a16:creationId xmlns:a16="http://schemas.microsoft.com/office/drawing/2014/main" id="{4A3576F6-270E-4B31-A54A-B1DD8739C253}"/>
                  </a:ext>
                </a:extLst>
              </p:cNvPr>
              <p:cNvSpPr txBox="1"/>
              <p:nvPr/>
            </p:nvSpPr>
            <p:spPr>
              <a:xfrm>
                <a:off x="322678" y="9906036"/>
                <a:ext cx="2400299" cy="544830"/>
              </a:xfrm>
              <a:prstGeom prst="roundRect">
                <a:avLst/>
              </a:prstGeom>
              <a:noFill/>
              <a:ln>
                <a:solidFill>
                  <a:schemeClr val="accent2"/>
                </a:solidFill>
              </a:ln>
            </p:spPr>
            <p:txBody>
              <a:bodyPr wrap="square">
                <a:spAutoFit/>
              </a:bodyPr>
              <a:lstStyle/>
              <a:p>
                <a:pPr algn="ctr"/>
                <a:r>
                  <a:rPr lang="pt-BR" sz="1300" dirty="0">
                    <a:latin typeface="Lato" panose="020F0502020204030203" pitchFamily="34" charset="0"/>
                    <a:cs typeface="Lato" panose="020F0502020204030203" pitchFamily="34" charset="0"/>
                  </a:rPr>
                  <a:t>REVOGAÇÃO DO CONSENTIMENTO</a:t>
                </a:r>
              </a:p>
            </p:txBody>
          </p:sp>
          <p:grpSp>
            <p:nvGrpSpPr>
              <p:cNvPr id="86" name="Agrupar 85">
                <a:extLst>
                  <a:ext uri="{FF2B5EF4-FFF2-40B4-BE49-F238E27FC236}">
                    <a16:creationId xmlns:a16="http://schemas.microsoft.com/office/drawing/2014/main" id="{B17AA2CC-5065-4C6D-90E0-0B98F881FD49}"/>
                  </a:ext>
                </a:extLst>
              </p:cNvPr>
              <p:cNvGrpSpPr/>
              <p:nvPr/>
            </p:nvGrpSpPr>
            <p:grpSpPr>
              <a:xfrm>
                <a:off x="2764153" y="9223675"/>
                <a:ext cx="315292" cy="2149371"/>
                <a:chOff x="2764153" y="9223675"/>
                <a:chExt cx="315292" cy="2149371"/>
              </a:xfrm>
            </p:grpSpPr>
            <p:cxnSp>
              <p:nvCxnSpPr>
                <p:cNvPr id="87" name="Conector reto 86">
                  <a:extLst>
                    <a:ext uri="{FF2B5EF4-FFF2-40B4-BE49-F238E27FC236}">
                      <a16:creationId xmlns:a16="http://schemas.microsoft.com/office/drawing/2014/main" id="{892AFDBF-C147-41CC-8CDE-EA76962D8222}"/>
                    </a:ext>
                  </a:extLst>
                </p:cNvPr>
                <p:cNvCxnSpPr>
                  <a:cxnSpLocks/>
                </p:cNvCxnSpPr>
                <p:nvPr/>
              </p:nvCxnSpPr>
              <p:spPr>
                <a:xfrm>
                  <a:off x="3079445" y="9223675"/>
                  <a:ext cx="0" cy="2149371"/>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88" name="Conector reto 87">
                  <a:extLst>
                    <a:ext uri="{FF2B5EF4-FFF2-40B4-BE49-F238E27FC236}">
                      <a16:creationId xmlns:a16="http://schemas.microsoft.com/office/drawing/2014/main" id="{BF5C742E-950C-4B5D-88E0-6BF79A2B7E15}"/>
                    </a:ext>
                  </a:extLst>
                </p:cNvPr>
                <p:cNvCxnSpPr>
                  <a:cxnSpLocks/>
                </p:cNvCxnSpPr>
                <p:nvPr/>
              </p:nvCxnSpPr>
              <p:spPr>
                <a:xfrm>
                  <a:off x="2764153" y="10195477"/>
                  <a:ext cx="296232"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sp>
          <p:nvSpPr>
            <p:cNvPr id="84" name="CaixaDeTexto 83">
              <a:extLst>
                <a:ext uri="{FF2B5EF4-FFF2-40B4-BE49-F238E27FC236}">
                  <a16:creationId xmlns:a16="http://schemas.microsoft.com/office/drawing/2014/main" id="{80F0B4C8-5856-46C1-934B-976EA65E7AEA}"/>
                </a:ext>
              </a:extLst>
            </p:cNvPr>
            <p:cNvSpPr txBox="1"/>
            <p:nvPr/>
          </p:nvSpPr>
          <p:spPr>
            <a:xfrm>
              <a:off x="3055621" y="9119113"/>
              <a:ext cx="3429000" cy="2149371"/>
            </a:xfrm>
            <a:prstGeom prst="rect">
              <a:avLst/>
            </a:prstGeom>
            <a:noFill/>
          </p:spPr>
          <p:txBody>
            <a:bodyPr wrap="square">
              <a:spAutoFit/>
            </a:bodyPr>
            <a:lstStyle/>
            <a:p>
              <a:pPr algn="just">
                <a:lnSpc>
                  <a:spcPct val="115000"/>
                </a:lnSpc>
              </a:pPr>
              <a:r>
                <a:rPr lang="pt-BR" sz="1300" dirty="0">
                  <a:ea typeface="Calibri" panose="020F0502020204030204" pitchFamily="34" charset="0"/>
                  <a:cs typeface="Lato" panose="020F0502020204030203" pitchFamily="34" charset="0"/>
                </a:rPr>
                <a:t>O </a:t>
              </a:r>
              <a:r>
                <a:rPr lang="pt-BR" sz="1300" dirty="0">
                  <a:effectLst/>
                  <a:ea typeface="Calibri" panose="020F0502020204030204" pitchFamily="34" charset="0"/>
                  <a:cs typeface="Lato" panose="020F0502020204030203" pitchFamily="34" charset="0"/>
                </a:rPr>
                <a:t>titular poderá revogar o seu consentimento, desde que esta seja a base legal utilizada pela </a:t>
              </a:r>
              <a:r>
                <a:rPr lang="pt-BR" sz="1300" b="1" dirty="0">
                  <a:solidFill>
                    <a:srgbClr val="C00000"/>
                  </a:solidFill>
                  <a:effectLst/>
                  <a:ea typeface="Calibri" panose="020F0502020204030204" pitchFamily="34" charset="0"/>
                  <a:cs typeface="Lato" panose="020F0502020204030203" pitchFamily="34" charset="0"/>
                </a:rPr>
                <a:t>FARMARIN</a:t>
              </a:r>
              <a:r>
                <a:rPr lang="pt-BR" sz="1300" dirty="0">
                  <a:effectLst/>
                  <a:ea typeface="Calibri" panose="020F0502020204030204" pitchFamily="34" charset="0"/>
                  <a:cs typeface="Lato" panose="020F0502020204030203" pitchFamily="34" charset="0"/>
                </a:rPr>
                <a:t> para determinado tratamento. No entanto, isso não afetará a legalidade de qualquer tratamento realizado anteriormente à revogação. Se você retirar o seu consentimento, é possível que fiquemos impossibilitados de lhe prestar certos serviços, mas iremos avisá-lo quando isso ocorrer.</a:t>
              </a:r>
            </a:p>
          </p:txBody>
        </p:sp>
      </p:grpSp>
      <p:grpSp>
        <p:nvGrpSpPr>
          <p:cNvPr id="62" name="Agrupar 61">
            <a:extLst>
              <a:ext uri="{FF2B5EF4-FFF2-40B4-BE49-F238E27FC236}">
                <a16:creationId xmlns:a16="http://schemas.microsoft.com/office/drawing/2014/main" id="{BD8B6489-B03D-4AB9-A8F0-FB86D7DF3036}"/>
              </a:ext>
            </a:extLst>
          </p:cNvPr>
          <p:cNvGrpSpPr/>
          <p:nvPr/>
        </p:nvGrpSpPr>
        <p:grpSpPr>
          <a:xfrm>
            <a:off x="208091" y="2601127"/>
            <a:ext cx="6352228" cy="3299686"/>
            <a:chOff x="132393" y="9119113"/>
            <a:chExt cx="6352228" cy="3299686"/>
          </a:xfrm>
        </p:grpSpPr>
        <p:grpSp>
          <p:nvGrpSpPr>
            <p:cNvPr id="63" name="Agrupar 62">
              <a:extLst>
                <a:ext uri="{FF2B5EF4-FFF2-40B4-BE49-F238E27FC236}">
                  <a16:creationId xmlns:a16="http://schemas.microsoft.com/office/drawing/2014/main" id="{E3E52C78-54A8-46FA-BEB6-9F83AA02629F}"/>
                </a:ext>
              </a:extLst>
            </p:cNvPr>
            <p:cNvGrpSpPr/>
            <p:nvPr/>
          </p:nvGrpSpPr>
          <p:grpSpPr>
            <a:xfrm>
              <a:off x="132393" y="9119113"/>
              <a:ext cx="2744156" cy="3288208"/>
              <a:chOff x="376233" y="9223675"/>
              <a:chExt cx="2744156" cy="3288208"/>
            </a:xfrm>
          </p:grpSpPr>
          <p:sp>
            <p:nvSpPr>
              <p:cNvPr id="65" name="CaixaDeTexto 64">
                <a:extLst>
                  <a:ext uri="{FF2B5EF4-FFF2-40B4-BE49-F238E27FC236}">
                    <a16:creationId xmlns:a16="http://schemas.microsoft.com/office/drawing/2014/main" id="{3195FD7C-3692-497B-B5F1-6D1A34D22145}"/>
                  </a:ext>
                </a:extLst>
              </p:cNvPr>
              <p:cNvSpPr txBox="1"/>
              <p:nvPr/>
            </p:nvSpPr>
            <p:spPr>
              <a:xfrm>
                <a:off x="376233" y="10521719"/>
                <a:ext cx="2400300" cy="323493"/>
              </a:xfrm>
              <a:prstGeom prst="roundRect">
                <a:avLst/>
              </a:prstGeom>
              <a:noFill/>
              <a:ln>
                <a:solidFill>
                  <a:schemeClr val="accent2"/>
                </a:solidFill>
              </a:ln>
            </p:spPr>
            <p:txBody>
              <a:bodyPr wrap="square">
                <a:spAutoFit/>
              </a:bodyPr>
              <a:lstStyle/>
              <a:p>
                <a:pPr algn="ctr"/>
                <a:r>
                  <a:rPr lang="pt-BR" sz="1300" dirty="0">
                    <a:latin typeface="Lato" panose="020F0502020204030203" pitchFamily="34" charset="0"/>
                    <a:cs typeface="Lato" panose="020F0502020204030203" pitchFamily="34" charset="0"/>
                  </a:rPr>
                  <a:t>COMPARTILHAMENTO</a:t>
                </a:r>
              </a:p>
            </p:txBody>
          </p:sp>
          <p:grpSp>
            <p:nvGrpSpPr>
              <p:cNvPr id="66" name="Agrupar 65">
                <a:extLst>
                  <a:ext uri="{FF2B5EF4-FFF2-40B4-BE49-F238E27FC236}">
                    <a16:creationId xmlns:a16="http://schemas.microsoft.com/office/drawing/2014/main" id="{EB3DFCF6-EF93-4361-B7EA-18EAA7FFC567}"/>
                  </a:ext>
                </a:extLst>
              </p:cNvPr>
              <p:cNvGrpSpPr/>
              <p:nvPr/>
            </p:nvGrpSpPr>
            <p:grpSpPr>
              <a:xfrm>
                <a:off x="2790822" y="9223675"/>
                <a:ext cx="329567" cy="3288208"/>
                <a:chOff x="2790822" y="9223675"/>
                <a:chExt cx="329567" cy="3288208"/>
              </a:xfrm>
            </p:grpSpPr>
            <p:cxnSp>
              <p:nvCxnSpPr>
                <p:cNvPr id="74" name="Conector reto 73">
                  <a:extLst>
                    <a:ext uri="{FF2B5EF4-FFF2-40B4-BE49-F238E27FC236}">
                      <a16:creationId xmlns:a16="http://schemas.microsoft.com/office/drawing/2014/main" id="{3B2A5789-1CC5-4A69-8A9B-469CBEC5371C}"/>
                    </a:ext>
                  </a:extLst>
                </p:cNvPr>
                <p:cNvCxnSpPr>
                  <a:cxnSpLocks/>
                </p:cNvCxnSpPr>
                <p:nvPr/>
              </p:nvCxnSpPr>
              <p:spPr>
                <a:xfrm>
                  <a:off x="3120389" y="9223675"/>
                  <a:ext cx="0" cy="3288208"/>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75" name="Conector reto 74">
                  <a:extLst>
                    <a:ext uri="{FF2B5EF4-FFF2-40B4-BE49-F238E27FC236}">
                      <a16:creationId xmlns:a16="http://schemas.microsoft.com/office/drawing/2014/main" id="{8AF27802-3B09-491E-84C9-F12A2EC0D275}"/>
                    </a:ext>
                  </a:extLst>
                </p:cNvPr>
                <p:cNvCxnSpPr>
                  <a:cxnSpLocks/>
                </p:cNvCxnSpPr>
                <p:nvPr/>
              </p:nvCxnSpPr>
              <p:spPr>
                <a:xfrm>
                  <a:off x="2790822" y="10691979"/>
                  <a:ext cx="329567"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sp>
          <p:nvSpPr>
            <p:cNvPr id="64" name="CaixaDeTexto 63">
              <a:extLst>
                <a:ext uri="{FF2B5EF4-FFF2-40B4-BE49-F238E27FC236}">
                  <a16:creationId xmlns:a16="http://schemas.microsoft.com/office/drawing/2014/main" id="{1D3ED0BD-811A-4CEB-A689-96DF9153C882}"/>
                </a:ext>
              </a:extLst>
            </p:cNvPr>
            <p:cNvSpPr txBox="1"/>
            <p:nvPr/>
          </p:nvSpPr>
          <p:spPr>
            <a:xfrm>
              <a:off x="3055621" y="9119113"/>
              <a:ext cx="3429000" cy="3299686"/>
            </a:xfrm>
            <a:prstGeom prst="rect">
              <a:avLst/>
            </a:prstGeom>
            <a:noFill/>
          </p:spPr>
          <p:txBody>
            <a:bodyPr wrap="square">
              <a:spAutoFit/>
            </a:bodyPr>
            <a:lstStyle/>
            <a:p>
              <a:pPr algn="just">
                <a:lnSpc>
                  <a:spcPct val="115000"/>
                </a:lnSpc>
              </a:pPr>
              <a:r>
                <a:rPr lang="pt-BR" sz="1300" dirty="0">
                  <a:ea typeface="Calibri" panose="020F0502020204030204" pitchFamily="34" charset="0"/>
                  <a:cs typeface="Lato" panose="020F0502020204030203" pitchFamily="34" charset="0"/>
                </a:rPr>
                <a:t>O </a:t>
              </a:r>
              <a:r>
                <a:rPr lang="pt-BR" sz="1300" dirty="0">
                  <a:effectLst/>
                  <a:ea typeface="Calibri" panose="020F0502020204030204" pitchFamily="34" charset="0"/>
                  <a:cs typeface="Lato" panose="020F0502020204030203" pitchFamily="34" charset="0"/>
                </a:rPr>
                <a:t>titular poderá solicitar informação das entidades públicas e privadas com as quais a </a:t>
              </a:r>
              <a:r>
                <a:rPr lang="pt-BR" sz="1300" b="1" dirty="0">
                  <a:solidFill>
                    <a:srgbClr val="C00000"/>
                  </a:solidFill>
                  <a:effectLst/>
                  <a:ea typeface="Calibri" panose="020F0502020204030204" pitchFamily="34" charset="0"/>
                  <a:cs typeface="Lato" panose="020F0502020204030203" pitchFamily="34" charset="0"/>
                </a:rPr>
                <a:t>FARMARIN</a:t>
              </a:r>
              <a:r>
                <a:rPr lang="pt-BR" sz="1300" dirty="0">
                  <a:effectLst/>
                  <a:ea typeface="Calibri" panose="020F0502020204030204" pitchFamily="34" charset="0"/>
                  <a:cs typeface="Lato" panose="020F0502020204030203" pitchFamily="34" charset="0"/>
                </a:rPr>
                <a:t> realizou uso compartilhado de dados</a:t>
              </a:r>
              <a:r>
                <a:rPr lang="pt-BR" sz="1300" dirty="0">
                  <a:solidFill>
                    <a:srgbClr val="C00000"/>
                  </a:solidFill>
                  <a:effectLst/>
                  <a:ea typeface="Calibri" panose="020F0502020204030204" pitchFamily="34" charset="0"/>
                  <a:cs typeface="Lato" panose="020F0502020204030203" pitchFamily="34" charset="0"/>
                </a:rPr>
                <a:t>.</a:t>
              </a:r>
              <a:r>
                <a:rPr lang="pt-BR" sz="1300" dirty="0">
                  <a:effectLst/>
                  <a:ea typeface="Calibri" panose="020F0502020204030204" pitchFamily="34" charset="0"/>
                  <a:cs typeface="Lato" panose="020F0502020204030203" pitchFamily="34" charset="0"/>
                </a:rPr>
                <a:t> Manteremos, no </a:t>
              </a:r>
              <a:r>
                <a:rPr lang="pt-BR" sz="1300" b="1" dirty="0">
                  <a:effectLst/>
                  <a:ea typeface="Calibri" panose="020F0502020204030204" pitchFamily="34" charset="0"/>
                  <a:cs typeface="Lato" panose="020F0502020204030203" pitchFamily="34" charset="0"/>
                </a:rPr>
                <a:t>item</a:t>
              </a:r>
              <a:r>
                <a:rPr lang="pt-BR" sz="1300" dirty="0">
                  <a:effectLst/>
                  <a:ea typeface="Calibri" panose="020F0502020204030204" pitchFamily="34" charset="0"/>
                  <a:cs typeface="Lato" panose="020F0502020204030203" pitchFamily="34" charset="0"/>
                </a:rPr>
                <a:t> </a:t>
              </a:r>
              <a:r>
                <a:rPr lang="pt-BR" sz="1300" b="1" dirty="0">
                  <a:effectLst/>
                  <a:ea typeface="Calibri" panose="020F0502020204030204" pitchFamily="34" charset="0"/>
                  <a:cs typeface="Lato" panose="020F0502020204030203" pitchFamily="34" charset="0"/>
                </a:rPr>
                <a:t>4</a:t>
              </a:r>
              <a:r>
                <a:rPr lang="pt-BR" sz="1300" dirty="0">
                  <a:effectLst/>
                  <a:ea typeface="Calibri" panose="020F0502020204030204" pitchFamily="34" charset="0"/>
                  <a:cs typeface="Lato" panose="020F0502020204030203" pitchFamily="34" charset="0"/>
                </a:rPr>
                <a:t> desta Política, uma indicação das nossas relações com terceiros que podem envolver o compartilhamento de dados pessoais. Em todo caso, se você tiver dúvidas ou quiser mais detalhes, você tem o direito de solicitar essas informações. A depender do caso, podemos limitar as informações fornecidas a você caso a divulgação possa violar a propriedade intelectual ou segredo de negócios </a:t>
              </a:r>
              <a:r>
                <a:rPr lang="pt-BR" sz="1300" dirty="0">
                  <a:ea typeface="Calibri" panose="020F0502020204030204" pitchFamily="34" charset="0"/>
                  <a:cs typeface="Lato" panose="020F0502020204030203" pitchFamily="34" charset="0"/>
                </a:rPr>
                <a:t>da </a:t>
              </a:r>
              <a:r>
                <a:rPr lang="pt-BR" sz="1300" b="1" dirty="0">
                  <a:solidFill>
                    <a:srgbClr val="C00000"/>
                  </a:solidFill>
                  <a:effectLst/>
                  <a:ea typeface="Calibri" panose="020F0502020204030204" pitchFamily="34" charset="0"/>
                  <a:cs typeface="Lato" panose="020F0502020204030203" pitchFamily="34" charset="0"/>
                </a:rPr>
                <a:t>FARMARIN</a:t>
              </a:r>
              <a:r>
                <a:rPr lang="pt-BR" sz="1300" b="1" dirty="0">
                  <a:solidFill>
                    <a:srgbClr val="0070C0"/>
                  </a:solidFill>
                  <a:ea typeface="Calibri" panose="020F0502020204030204" pitchFamily="34" charset="0"/>
                  <a:cs typeface="Lato" panose="020F0502020204030203" pitchFamily="34" charset="0"/>
                </a:rPr>
                <a:t>.</a:t>
              </a:r>
              <a:endParaRPr lang="pt-BR" sz="1300" dirty="0">
                <a:effectLst/>
                <a:ea typeface="Calibri" panose="020F0502020204030204" pitchFamily="34" charset="0"/>
                <a:cs typeface="Lato" panose="020F0502020204030203" pitchFamily="34" charset="0"/>
              </a:endParaRPr>
            </a:p>
          </p:txBody>
        </p:sp>
      </p:grpSp>
      <p:grpSp>
        <p:nvGrpSpPr>
          <p:cNvPr id="76" name="Agrupar 75">
            <a:extLst>
              <a:ext uri="{FF2B5EF4-FFF2-40B4-BE49-F238E27FC236}">
                <a16:creationId xmlns:a16="http://schemas.microsoft.com/office/drawing/2014/main" id="{798F2AE6-36DA-46E8-94B0-A29F0D5B0D0E}"/>
              </a:ext>
            </a:extLst>
          </p:cNvPr>
          <p:cNvGrpSpPr/>
          <p:nvPr/>
        </p:nvGrpSpPr>
        <p:grpSpPr>
          <a:xfrm>
            <a:off x="208091" y="6161491"/>
            <a:ext cx="6352228" cy="1056443"/>
            <a:chOff x="132393" y="9119113"/>
            <a:chExt cx="6352228" cy="1056443"/>
          </a:xfrm>
        </p:grpSpPr>
        <p:grpSp>
          <p:nvGrpSpPr>
            <p:cNvPr id="77" name="Agrupar 76">
              <a:extLst>
                <a:ext uri="{FF2B5EF4-FFF2-40B4-BE49-F238E27FC236}">
                  <a16:creationId xmlns:a16="http://schemas.microsoft.com/office/drawing/2014/main" id="{C9F37346-6F59-40A1-AE92-6F08107562C7}"/>
                </a:ext>
              </a:extLst>
            </p:cNvPr>
            <p:cNvGrpSpPr/>
            <p:nvPr/>
          </p:nvGrpSpPr>
          <p:grpSpPr>
            <a:xfrm>
              <a:off x="132393" y="9119113"/>
              <a:ext cx="2744156" cy="1056443"/>
              <a:chOff x="376233" y="9223675"/>
              <a:chExt cx="2744156" cy="1056443"/>
            </a:xfrm>
          </p:grpSpPr>
          <p:sp>
            <p:nvSpPr>
              <p:cNvPr id="79" name="CaixaDeTexto 78">
                <a:extLst>
                  <a:ext uri="{FF2B5EF4-FFF2-40B4-BE49-F238E27FC236}">
                    <a16:creationId xmlns:a16="http://schemas.microsoft.com/office/drawing/2014/main" id="{1953455C-F04A-4700-98EA-A6D145DAD494}"/>
                  </a:ext>
                </a:extLst>
              </p:cNvPr>
              <p:cNvSpPr txBox="1"/>
              <p:nvPr/>
            </p:nvSpPr>
            <p:spPr>
              <a:xfrm>
                <a:off x="376233" y="9462455"/>
                <a:ext cx="2400300" cy="544830"/>
              </a:xfrm>
              <a:prstGeom prst="roundRect">
                <a:avLst/>
              </a:prstGeom>
              <a:noFill/>
              <a:ln>
                <a:solidFill>
                  <a:schemeClr val="accent2"/>
                </a:solidFill>
              </a:ln>
            </p:spPr>
            <p:txBody>
              <a:bodyPr wrap="square">
                <a:spAutoFit/>
              </a:bodyPr>
              <a:lstStyle/>
              <a:p>
                <a:pPr algn="ctr"/>
                <a:r>
                  <a:rPr lang="pt-BR" sz="1300" dirty="0">
                    <a:latin typeface="Lato" panose="020F0502020204030203" pitchFamily="34" charset="0"/>
                    <a:cs typeface="Lato" panose="020F0502020204030203" pitchFamily="34" charset="0"/>
                  </a:rPr>
                  <a:t>REVISÃO DE DECISÕES AUTOMATIZADAS</a:t>
                </a:r>
              </a:p>
            </p:txBody>
          </p:sp>
          <p:grpSp>
            <p:nvGrpSpPr>
              <p:cNvPr id="80" name="Agrupar 79">
                <a:extLst>
                  <a:ext uri="{FF2B5EF4-FFF2-40B4-BE49-F238E27FC236}">
                    <a16:creationId xmlns:a16="http://schemas.microsoft.com/office/drawing/2014/main" id="{C55B618C-D2EE-4C72-AE93-A97F0DBCD209}"/>
                  </a:ext>
                </a:extLst>
              </p:cNvPr>
              <p:cNvGrpSpPr/>
              <p:nvPr/>
            </p:nvGrpSpPr>
            <p:grpSpPr>
              <a:xfrm>
                <a:off x="2769867" y="9223675"/>
                <a:ext cx="350522" cy="1056443"/>
                <a:chOff x="2769867" y="9223675"/>
                <a:chExt cx="350522" cy="1056443"/>
              </a:xfrm>
            </p:grpSpPr>
            <p:cxnSp>
              <p:nvCxnSpPr>
                <p:cNvPr id="81" name="Conector reto 80">
                  <a:extLst>
                    <a:ext uri="{FF2B5EF4-FFF2-40B4-BE49-F238E27FC236}">
                      <a16:creationId xmlns:a16="http://schemas.microsoft.com/office/drawing/2014/main" id="{0E55C75C-530B-4867-B5C8-C983274498BC}"/>
                    </a:ext>
                  </a:extLst>
                </p:cNvPr>
                <p:cNvCxnSpPr>
                  <a:cxnSpLocks/>
                </p:cNvCxnSpPr>
                <p:nvPr/>
              </p:nvCxnSpPr>
              <p:spPr>
                <a:xfrm>
                  <a:off x="3120389" y="9223675"/>
                  <a:ext cx="0" cy="1056443"/>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89" name="Conector reto 88">
                  <a:extLst>
                    <a:ext uri="{FF2B5EF4-FFF2-40B4-BE49-F238E27FC236}">
                      <a16:creationId xmlns:a16="http://schemas.microsoft.com/office/drawing/2014/main" id="{126C1509-64F8-420A-BC01-186EDFE7475E}"/>
                    </a:ext>
                  </a:extLst>
                </p:cNvPr>
                <p:cNvCxnSpPr>
                  <a:cxnSpLocks/>
                </p:cNvCxnSpPr>
                <p:nvPr/>
              </p:nvCxnSpPr>
              <p:spPr>
                <a:xfrm>
                  <a:off x="2769867" y="9751896"/>
                  <a:ext cx="329567"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sp>
          <p:nvSpPr>
            <p:cNvPr id="78" name="CaixaDeTexto 77">
              <a:extLst>
                <a:ext uri="{FF2B5EF4-FFF2-40B4-BE49-F238E27FC236}">
                  <a16:creationId xmlns:a16="http://schemas.microsoft.com/office/drawing/2014/main" id="{F5019931-63B2-410F-AE52-CB64AAB40437}"/>
                </a:ext>
              </a:extLst>
            </p:cNvPr>
            <p:cNvSpPr txBox="1"/>
            <p:nvPr/>
          </p:nvSpPr>
          <p:spPr>
            <a:xfrm>
              <a:off x="3055621" y="9119113"/>
              <a:ext cx="3429000" cy="999056"/>
            </a:xfrm>
            <a:prstGeom prst="rect">
              <a:avLst/>
            </a:prstGeom>
            <a:noFill/>
          </p:spPr>
          <p:txBody>
            <a:bodyPr wrap="square">
              <a:spAutoFit/>
            </a:bodyPr>
            <a:lstStyle/>
            <a:p>
              <a:pPr algn="just">
                <a:lnSpc>
                  <a:spcPct val="115000"/>
                </a:lnSpc>
              </a:pPr>
              <a:r>
                <a:rPr lang="pt-BR" sz="1300" dirty="0">
                  <a:ea typeface="Calibri" panose="020F0502020204030204" pitchFamily="34" charset="0"/>
                  <a:cs typeface="Lato" panose="020F0502020204030203" pitchFamily="34" charset="0"/>
                </a:rPr>
                <a:t>O</a:t>
              </a:r>
              <a:r>
                <a:rPr lang="pt-BR" sz="1300" dirty="0">
                  <a:effectLst/>
                  <a:ea typeface="Calibri" panose="020F0502020204030204" pitchFamily="34" charset="0"/>
                  <a:cs typeface="Lato" panose="020F0502020204030203" pitchFamily="34" charset="0"/>
                </a:rPr>
                <a:t> titular deverá obter informações dos critérios e procedimentos utilizados para a tomada de decisões com base automatizada de dados pessoais.</a:t>
              </a:r>
              <a:r>
                <a:rPr lang="pt-BR" sz="1300" b="1" dirty="0">
                  <a:effectLst/>
                  <a:ea typeface="Calibri" panose="020F0502020204030204" pitchFamily="34" charset="0"/>
                  <a:cs typeface="Lato" panose="020F0502020204030203" pitchFamily="34" charset="0"/>
                </a:rPr>
                <a:t> </a:t>
              </a:r>
              <a:endParaRPr lang="pt-BR" sz="1300" dirty="0">
                <a:effectLst/>
                <a:ea typeface="Calibri" panose="020F0502020204030204" pitchFamily="34" charset="0"/>
                <a:cs typeface="Lato" panose="020F0502020204030203" pitchFamily="34" charset="0"/>
              </a:endParaRPr>
            </a:p>
          </p:txBody>
        </p:sp>
      </p:grpSp>
      <p:grpSp>
        <p:nvGrpSpPr>
          <p:cNvPr id="90" name="Agrupar 89">
            <a:extLst>
              <a:ext uri="{FF2B5EF4-FFF2-40B4-BE49-F238E27FC236}">
                <a16:creationId xmlns:a16="http://schemas.microsoft.com/office/drawing/2014/main" id="{9BCB3E92-C945-4380-A47E-C42302B09113}"/>
              </a:ext>
            </a:extLst>
          </p:cNvPr>
          <p:cNvGrpSpPr/>
          <p:nvPr/>
        </p:nvGrpSpPr>
        <p:grpSpPr>
          <a:xfrm>
            <a:off x="208091" y="7516834"/>
            <a:ext cx="6352228" cy="2137893"/>
            <a:chOff x="132393" y="9119113"/>
            <a:chExt cx="6352228" cy="2137893"/>
          </a:xfrm>
        </p:grpSpPr>
        <p:grpSp>
          <p:nvGrpSpPr>
            <p:cNvPr id="91" name="Agrupar 90">
              <a:extLst>
                <a:ext uri="{FF2B5EF4-FFF2-40B4-BE49-F238E27FC236}">
                  <a16:creationId xmlns:a16="http://schemas.microsoft.com/office/drawing/2014/main" id="{21B79277-4B77-4FE1-AA18-1C82184280B9}"/>
                </a:ext>
              </a:extLst>
            </p:cNvPr>
            <p:cNvGrpSpPr/>
            <p:nvPr/>
          </p:nvGrpSpPr>
          <p:grpSpPr>
            <a:xfrm>
              <a:off x="132393" y="9119113"/>
              <a:ext cx="2744156" cy="2137893"/>
              <a:chOff x="376233" y="9223675"/>
              <a:chExt cx="2744156" cy="2137893"/>
            </a:xfrm>
          </p:grpSpPr>
          <p:sp>
            <p:nvSpPr>
              <p:cNvPr id="93" name="CaixaDeTexto 92">
                <a:extLst>
                  <a:ext uri="{FF2B5EF4-FFF2-40B4-BE49-F238E27FC236}">
                    <a16:creationId xmlns:a16="http://schemas.microsoft.com/office/drawing/2014/main" id="{628C5B6D-64F3-4F76-A049-D0BB4CC6E10C}"/>
                  </a:ext>
                </a:extLst>
              </p:cNvPr>
              <p:cNvSpPr txBox="1"/>
              <p:nvPr/>
            </p:nvSpPr>
            <p:spPr>
              <a:xfrm>
                <a:off x="376233" y="10068245"/>
                <a:ext cx="2400300" cy="323493"/>
              </a:xfrm>
              <a:prstGeom prst="roundRect">
                <a:avLst/>
              </a:prstGeom>
              <a:noFill/>
              <a:ln>
                <a:solidFill>
                  <a:schemeClr val="accent2"/>
                </a:solidFill>
              </a:ln>
            </p:spPr>
            <p:txBody>
              <a:bodyPr wrap="square">
                <a:spAutoFit/>
              </a:bodyPr>
              <a:lstStyle/>
              <a:p>
                <a:pPr algn="ctr"/>
                <a:r>
                  <a:rPr lang="pt-BR" sz="1300" dirty="0">
                    <a:latin typeface="Lato" panose="020F0502020204030203" pitchFamily="34" charset="0"/>
                    <a:cs typeface="Lato" panose="020F0502020204030203" pitchFamily="34" charset="0"/>
                  </a:rPr>
                  <a:t>OPOSIÇÃO</a:t>
                </a:r>
              </a:p>
            </p:txBody>
          </p:sp>
          <p:grpSp>
            <p:nvGrpSpPr>
              <p:cNvPr id="94" name="Agrupar 93">
                <a:extLst>
                  <a:ext uri="{FF2B5EF4-FFF2-40B4-BE49-F238E27FC236}">
                    <a16:creationId xmlns:a16="http://schemas.microsoft.com/office/drawing/2014/main" id="{17DB82A2-726C-442E-A2E2-27C4735EA652}"/>
                  </a:ext>
                </a:extLst>
              </p:cNvPr>
              <p:cNvGrpSpPr/>
              <p:nvPr/>
            </p:nvGrpSpPr>
            <p:grpSpPr>
              <a:xfrm>
                <a:off x="2787009" y="9223675"/>
                <a:ext cx="333380" cy="2137893"/>
                <a:chOff x="2787009" y="9223675"/>
                <a:chExt cx="333380" cy="2137893"/>
              </a:xfrm>
            </p:grpSpPr>
            <p:cxnSp>
              <p:nvCxnSpPr>
                <p:cNvPr id="95" name="Conector reto 94">
                  <a:extLst>
                    <a:ext uri="{FF2B5EF4-FFF2-40B4-BE49-F238E27FC236}">
                      <a16:creationId xmlns:a16="http://schemas.microsoft.com/office/drawing/2014/main" id="{6F6DF49D-04F5-4530-B807-9FEBF2B77ED0}"/>
                    </a:ext>
                  </a:extLst>
                </p:cNvPr>
                <p:cNvCxnSpPr>
                  <a:cxnSpLocks/>
                </p:cNvCxnSpPr>
                <p:nvPr/>
              </p:nvCxnSpPr>
              <p:spPr>
                <a:xfrm>
                  <a:off x="3120389" y="9223675"/>
                  <a:ext cx="0" cy="2137893"/>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96" name="Conector reto 95">
                  <a:extLst>
                    <a:ext uri="{FF2B5EF4-FFF2-40B4-BE49-F238E27FC236}">
                      <a16:creationId xmlns:a16="http://schemas.microsoft.com/office/drawing/2014/main" id="{AA9D67D1-698F-4B54-B729-D7C366C10274}"/>
                    </a:ext>
                  </a:extLst>
                </p:cNvPr>
                <p:cNvCxnSpPr>
                  <a:cxnSpLocks/>
                </p:cNvCxnSpPr>
                <p:nvPr/>
              </p:nvCxnSpPr>
              <p:spPr>
                <a:xfrm>
                  <a:off x="2787009" y="10238504"/>
                  <a:ext cx="329567"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sp>
          <p:nvSpPr>
            <p:cNvPr id="92" name="CaixaDeTexto 91">
              <a:extLst>
                <a:ext uri="{FF2B5EF4-FFF2-40B4-BE49-F238E27FC236}">
                  <a16:creationId xmlns:a16="http://schemas.microsoft.com/office/drawing/2014/main" id="{6C668C2F-8831-4A7B-AFE6-BDF4EF402694}"/>
                </a:ext>
              </a:extLst>
            </p:cNvPr>
            <p:cNvSpPr txBox="1"/>
            <p:nvPr/>
          </p:nvSpPr>
          <p:spPr>
            <a:xfrm>
              <a:off x="3055621" y="9119113"/>
              <a:ext cx="3429000" cy="2137893"/>
            </a:xfrm>
            <a:prstGeom prst="rect">
              <a:avLst/>
            </a:prstGeom>
            <a:noFill/>
          </p:spPr>
          <p:txBody>
            <a:bodyPr wrap="square">
              <a:spAutoFit/>
            </a:bodyPr>
            <a:lstStyle/>
            <a:p>
              <a:pPr algn="just">
                <a:lnSpc>
                  <a:spcPct val="115000"/>
                </a:lnSpc>
              </a:pPr>
              <a:r>
                <a:rPr lang="pt-BR" sz="1300" dirty="0"/>
                <a:t>A lei autoriza o tratamento de dados pessoais mesmo sem o seu consentimento ou um contrato conosco. Nessas situações, somente trataremos seus dados pessoais se tivermos motivos legítimos para tanto. Caso você não concorde com alguma finalidade de tratamento dos seus dados pessoais, você poderá apresentar oposição, solicitando a sua interrupção.</a:t>
              </a:r>
            </a:p>
          </p:txBody>
        </p:sp>
      </p:grpSp>
      <p:grpSp>
        <p:nvGrpSpPr>
          <p:cNvPr id="97" name="Agrupar 96">
            <a:extLst>
              <a:ext uri="{FF2B5EF4-FFF2-40B4-BE49-F238E27FC236}">
                <a16:creationId xmlns:a16="http://schemas.microsoft.com/office/drawing/2014/main" id="{6F820A57-04BC-446D-8C2B-7CF556E56FB0}"/>
              </a:ext>
            </a:extLst>
          </p:cNvPr>
          <p:cNvGrpSpPr/>
          <p:nvPr/>
        </p:nvGrpSpPr>
        <p:grpSpPr>
          <a:xfrm>
            <a:off x="84821" y="9874791"/>
            <a:ext cx="5637006" cy="1217595"/>
            <a:chOff x="311559" y="290783"/>
            <a:chExt cx="5637006" cy="1217595"/>
          </a:xfrm>
        </p:grpSpPr>
        <p:grpSp>
          <p:nvGrpSpPr>
            <p:cNvPr id="98" name="Agrupar 97">
              <a:extLst>
                <a:ext uri="{FF2B5EF4-FFF2-40B4-BE49-F238E27FC236}">
                  <a16:creationId xmlns:a16="http://schemas.microsoft.com/office/drawing/2014/main" id="{DFAB7718-0CA3-4D7F-B118-CA9CF6A73233}"/>
                </a:ext>
              </a:extLst>
            </p:cNvPr>
            <p:cNvGrpSpPr/>
            <p:nvPr/>
          </p:nvGrpSpPr>
          <p:grpSpPr>
            <a:xfrm>
              <a:off x="311559" y="290783"/>
              <a:ext cx="5637006" cy="1217595"/>
              <a:chOff x="173335" y="6383238"/>
              <a:chExt cx="5637006" cy="1217595"/>
            </a:xfrm>
          </p:grpSpPr>
          <p:grpSp>
            <p:nvGrpSpPr>
              <p:cNvPr id="100" name="Agrupar 99">
                <a:extLst>
                  <a:ext uri="{FF2B5EF4-FFF2-40B4-BE49-F238E27FC236}">
                    <a16:creationId xmlns:a16="http://schemas.microsoft.com/office/drawing/2014/main" id="{A0498FDB-129A-441D-A177-E225B094EFC0}"/>
                  </a:ext>
                </a:extLst>
              </p:cNvPr>
              <p:cNvGrpSpPr/>
              <p:nvPr/>
            </p:nvGrpSpPr>
            <p:grpSpPr>
              <a:xfrm>
                <a:off x="407226" y="6383238"/>
                <a:ext cx="5403115" cy="606366"/>
                <a:chOff x="407226" y="6383238"/>
                <a:chExt cx="5403115" cy="606366"/>
              </a:xfrm>
            </p:grpSpPr>
            <p:sp>
              <p:nvSpPr>
                <p:cNvPr id="102" name="Retângulo 101">
                  <a:extLst>
                    <a:ext uri="{FF2B5EF4-FFF2-40B4-BE49-F238E27FC236}">
                      <a16:creationId xmlns:a16="http://schemas.microsoft.com/office/drawing/2014/main" id="{A5D3B183-DA5D-4356-A818-D682E3BE31EF}"/>
                    </a:ext>
                  </a:extLst>
                </p:cNvPr>
                <p:cNvSpPr/>
                <p:nvPr/>
              </p:nvSpPr>
              <p:spPr>
                <a:xfrm>
                  <a:off x="568843" y="6383238"/>
                  <a:ext cx="5241498" cy="44069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3" name="Retângulo 102">
                  <a:extLst>
                    <a:ext uri="{FF2B5EF4-FFF2-40B4-BE49-F238E27FC236}">
                      <a16:creationId xmlns:a16="http://schemas.microsoft.com/office/drawing/2014/main" id="{A763B7FC-B031-401D-82EC-1DBF5EA710C9}"/>
                    </a:ext>
                  </a:extLst>
                </p:cNvPr>
                <p:cNvSpPr/>
                <p:nvPr/>
              </p:nvSpPr>
              <p:spPr>
                <a:xfrm>
                  <a:off x="407226" y="6457976"/>
                  <a:ext cx="5241498" cy="531628"/>
                </a:xfrm>
                <a:prstGeom prst="rect">
                  <a:avLst/>
                </a:prstGeom>
                <a:solidFill>
                  <a:srgbClr val="F8C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01" name="CaixaDeTexto 100">
                <a:extLst>
                  <a:ext uri="{FF2B5EF4-FFF2-40B4-BE49-F238E27FC236}">
                    <a16:creationId xmlns:a16="http://schemas.microsoft.com/office/drawing/2014/main" id="{77FE8D74-7353-49C1-A4B3-CAAEC425CD33}"/>
                  </a:ext>
                </a:extLst>
              </p:cNvPr>
              <p:cNvSpPr txBox="1"/>
              <p:nvPr/>
            </p:nvSpPr>
            <p:spPr>
              <a:xfrm>
                <a:off x="173335" y="6400504"/>
                <a:ext cx="749901" cy="1200329"/>
              </a:xfrm>
              <a:prstGeom prst="rect">
                <a:avLst/>
              </a:prstGeom>
              <a:noFill/>
            </p:spPr>
            <p:txBody>
              <a:bodyPr wrap="square" rtlCol="0">
                <a:spAutoFit/>
              </a:bodyPr>
              <a:lstStyle/>
              <a:p>
                <a:r>
                  <a:rPr lang="pt-BR" sz="7200" b="1" dirty="0">
                    <a:ln w="10160">
                      <a:solidFill>
                        <a:srgbClr val="0070C0"/>
                      </a:solidFill>
                      <a:prstDash val="solid"/>
                    </a:ln>
                    <a:solidFill>
                      <a:srgbClr val="FFFFFF"/>
                    </a:solidFill>
                    <a:effectLst>
                      <a:outerShdw blurRad="38100" dist="22860" dir="5400000" algn="tl" rotWithShape="0">
                        <a:srgbClr val="000000">
                          <a:alpha val="30000"/>
                        </a:srgbClr>
                      </a:outerShdw>
                    </a:effectLst>
                  </a:rPr>
                  <a:t>9</a:t>
                </a:r>
              </a:p>
            </p:txBody>
          </p:sp>
        </p:grpSp>
        <p:sp>
          <p:nvSpPr>
            <p:cNvPr id="99" name="CaixaDeTexto 98">
              <a:extLst>
                <a:ext uri="{FF2B5EF4-FFF2-40B4-BE49-F238E27FC236}">
                  <a16:creationId xmlns:a16="http://schemas.microsoft.com/office/drawing/2014/main" id="{3A432F77-7163-4D27-B921-6318D9E46D0F}"/>
                </a:ext>
              </a:extLst>
            </p:cNvPr>
            <p:cNvSpPr txBox="1"/>
            <p:nvPr/>
          </p:nvSpPr>
          <p:spPr>
            <a:xfrm>
              <a:off x="970044" y="335069"/>
              <a:ext cx="4816904" cy="584775"/>
            </a:xfrm>
            <a:prstGeom prst="rect">
              <a:avLst/>
            </a:prstGeom>
            <a:noFill/>
          </p:spPr>
          <p:txBody>
            <a:bodyPr wrap="square" rtlCol="0">
              <a:spAutoFit/>
            </a:bodyPr>
            <a:lstStyle/>
            <a:p>
              <a:r>
                <a:rPr lang="pt-BR" sz="1600" b="1" cap="all" dirty="0">
                  <a:solidFill>
                    <a:srgbClr val="002060"/>
                  </a:solidFill>
                  <a:latin typeface="Calibri" panose="020F0502020204030204" pitchFamily="34" charset="0"/>
                  <a:cs typeface="Calibri" panose="020F0502020204030204" pitchFamily="34" charset="0"/>
                </a:rPr>
                <a:t>Como falar sobre dados pessoais com a FARMARIN?</a:t>
              </a:r>
              <a:endParaRPr lang="pt-BR" sz="1600" dirty="0">
                <a:solidFill>
                  <a:srgbClr val="002060"/>
                </a:solidFill>
              </a:endParaRPr>
            </a:p>
          </p:txBody>
        </p:sp>
      </p:grpSp>
      <p:sp>
        <p:nvSpPr>
          <p:cNvPr id="104" name="CaixaDeTexto 103">
            <a:extLst>
              <a:ext uri="{FF2B5EF4-FFF2-40B4-BE49-F238E27FC236}">
                <a16:creationId xmlns:a16="http://schemas.microsoft.com/office/drawing/2014/main" id="{2FA034A5-27E6-4C61-83C9-1B88268A87C3}"/>
              </a:ext>
            </a:extLst>
          </p:cNvPr>
          <p:cNvSpPr txBox="1"/>
          <p:nvPr/>
        </p:nvSpPr>
        <p:spPr>
          <a:xfrm>
            <a:off x="731572" y="10559672"/>
            <a:ext cx="5828747" cy="999056"/>
          </a:xfrm>
          <a:prstGeom prst="rect">
            <a:avLst/>
          </a:prstGeom>
          <a:noFill/>
        </p:spPr>
        <p:txBody>
          <a:bodyPr wrap="square">
            <a:spAutoFit/>
          </a:bodyPr>
          <a:lstStyle/>
          <a:p>
            <a:pPr algn="just">
              <a:lnSpc>
                <a:spcPct val="115000"/>
              </a:lnSpc>
              <a:spcAft>
                <a:spcPts val="1000"/>
              </a:spcAft>
            </a:pPr>
            <a:r>
              <a:rPr lang="pt-P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Para sua segurança, sempre que você apresentar uma requisição para exercer seus direitos, a </a:t>
            </a:r>
            <a:r>
              <a:rPr lang="pt-PT" sz="13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FARMARIN</a:t>
            </a:r>
            <a:r>
              <a:rPr lang="pt-P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poderá solicitar algumas informações e/ou documentos complementares para que possamos comprovar a sua identidade, buscando impedir fraudes. Fazemos isso para garantir a segurança e a privacidade de todos.</a:t>
            </a:r>
            <a:endParaRPr lang="pt-BR" sz="13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39" name="Imagem 38">
            <a:extLst>
              <a:ext uri="{FF2B5EF4-FFF2-40B4-BE49-F238E27FC236}">
                <a16:creationId xmlns:a16="http://schemas.microsoft.com/office/drawing/2014/main" id="{02B4B68D-E3AD-4CDC-A278-36B8C45809CA}"/>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5216578" y="11476664"/>
            <a:ext cx="1384382" cy="704421"/>
          </a:xfrm>
          <a:prstGeom prst="rect">
            <a:avLst/>
          </a:prstGeom>
          <a:noFill/>
          <a:ln>
            <a:noFill/>
          </a:ln>
        </p:spPr>
      </p:pic>
    </p:spTree>
    <p:extLst>
      <p:ext uri="{BB962C8B-B14F-4D97-AF65-F5344CB8AC3E}">
        <p14:creationId xmlns:p14="http://schemas.microsoft.com/office/powerpoint/2010/main" val="3542976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3FC2281B-27CC-4D88-B8E8-AD6BD1954B73}"/>
              </a:ext>
            </a:extLst>
          </p:cNvPr>
          <p:cNvSpPr txBox="1"/>
          <p:nvPr/>
        </p:nvSpPr>
        <p:spPr>
          <a:xfrm>
            <a:off x="502317" y="359966"/>
            <a:ext cx="5970671" cy="1919308"/>
          </a:xfrm>
          <a:prstGeom prst="rect">
            <a:avLst/>
          </a:prstGeom>
          <a:noFill/>
        </p:spPr>
        <p:txBody>
          <a:bodyPr wrap="square">
            <a:spAutoFit/>
          </a:bodyPr>
          <a:lstStyle/>
          <a:p>
            <a:pPr algn="just">
              <a:lnSpc>
                <a:spcPct val="115000"/>
              </a:lnSpc>
              <a:spcAft>
                <a:spcPts val="1000"/>
              </a:spcAft>
            </a:pPr>
            <a:r>
              <a:rPr lang="pt-P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Em alguns casos, </a:t>
            </a:r>
            <a:r>
              <a:rPr lang="pt-PT" sz="1300" b="1" dirty="0">
                <a:solidFill>
                  <a:srgbClr val="000000"/>
                </a:solidFill>
                <a:effectLst/>
                <a:highlight>
                  <a:srgbClr val="F8CBAD"/>
                </a:highlight>
                <a:latin typeface="Calibri" panose="020F0502020204030204" pitchFamily="34" charset="0"/>
                <a:ea typeface="Times New Roman" panose="02020603050405020304" pitchFamily="18" charset="0"/>
                <a:cs typeface="Calibri" panose="020F0502020204030204" pitchFamily="34" charset="0"/>
              </a:rPr>
              <a:t>a FARMARIN pode ter motivos legítimos para deixar de atender a uma solicitação de exercício de direitos</a:t>
            </a:r>
            <a:r>
              <a:rPr lang="pt-P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Essas situações incluem, por exemplo, casos em que uma revelação de informações específicas poderia violar direitos de propriedade intelectual ou segredos de negócio da Empresa ou de terceiros, bem como casos em que pedidos de exclusão de dados não possam ser atendidos em razão da existência de obrigação da </a:t>
            </a:r>
            <a:r>
              <a:rPr lang="pt-PT" sz="13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FARMARIN</a:t>
            </a:r>
            <a:r>
              <a:rPr lang="pt-P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de reter dados, seja para cumprir obrigações legais, regulatórias ou para possibilitar a defesa da Empresa ou de terceiros em disputas de qualquer natureza.</a:t>
            </a:r>
            <a:endParaRPr lang="pt-BR" sz="13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CaixaDeTexto 6">
            <a:extLst>
              <a:ext uri="{FF2B5EF4-FFF2-40B4-BE49-F238E27FC236}">
                <a16:creationId xmlns:a16="http://schemas.microsoft.com/office/drawing/2014/main" id="{5D540B39-EC06-4DA7-A12D-28CF55C2DD45}"/>
              </a:ext>
            </a:extLst>
          </p:cNvPr>
          <p:cNvSpPr txBox="1"/>
          <p:nvPr/>
        </p:nvSpPr>
        <p:spPr>
          <a:xfrm>
            <a:off x="502317" y="2439715"/>
            <a:ext cx="5970671" cy="768993"/>
          </a:xfrm>
          <a:prstGeom prst="rect">
            <a:avLst/>
          </a:prstGeom>
          <a:noFill/>
        </p:spPr>
        <p:txBody>
          <a:bodyPr wrap="square">
            <a:spAutoFit/>
          </a:bodyPr>
          <a:lstStyle/>
          <a:p>
            <a:pPr algn="just">
              <a:lnSpc>
                <a:spcPct val="115000"/>
              </a:lnSpc>
              <a:spcAft>
                <a:spcPts val="1000"/>
              </a:spcAft>
            </a:pPr>
            <a:r>
              <a:rPr lang="pt-PT" sz="13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a:t>
            </a:r>
            <a:r>
              <a:rPr lang="pt-P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inda, algumas solicitações podem não ser respondidas de forma imediata, mas a </a:t>
            </a:r>
            <a:r>
              <a:rPr lang="pt-BR" sz="1300" b="1" dirty="0">
                <a:solidFill>
                  <a:srgbClr val="C00000"/>
                </a:solidFill>
                <a:effectLst/>
                <a:ea typeface="Calibri" panose="020F0502020204030204" pitchFamily="34" charset="0"/>
                <a:cs typeface="Lato" panose="020F0502020204030203" pitchFamily="34" charset="0"/>
              </a:rPr>
              <a:t>FARMARIN</a:t>
            </a:r>
            <a:r>
              <a:rPr lang="pt-PT"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se compromete a responder todas as requisições em um prazo razoável e sempre em conformidade com a legislação aplicável.</a:t>
            </a:r>
            <a:endParaRPr lang="pt-BR" sz="1300" dirty="0">
              <a:effectLst/>
              <a:latin typeface="Calibri" panose="020F0502020204030204" pitchFamily="34" charset="0"/>
              <a:ea typeface="Times New Roman" panose="02020603050405020304" pitchFamily="18" charset="0"/>
              <a:cs typeface="Times New Roman" panose="02020603050405020304" pitchFamily="18" charset="0"/>
            </a:endParaRPr>
          </a:p>
        </p:txBody>
      </p:sp>
      <p:grpSp>
        <p:nvGrpSpPr>
          <p:cNvPr id="14" name="Agrupar 13">
            <a:extLst>
              <a:ext uri="{FF2B5EF4-FFF2-40B4-BE49-F238E27FC236}">
                <a16:creationId xmlns:a16="http://schemas.microsoft.com/office/drawing/2014/main" id="{367A5AE2-978F-49DC-9295-2646185C9500}"/>
              </a:ext>
            </a:extLst>
          </p:cNvPr>
          <p:cNvGrpSpPr/>
          <p:nvPr/>
        </p:nvGrpSpPr>
        <p:grpSpPr>
          <a:xfrm>
            <a:off x="168444" y="3219268"/>
            <a:ext cx="6545177" cy="2528380"/>
            <a:chOff x="168444" y="2802174"/>
            <a:chExt cx="6545177" cy="2149494"/>
          </a:xfrm>
        </p:grpSpPr>
        <p:grpSp>
          <p:nvGrpSpPr>
            <p:cNvPr id="11" name="Agrupar 10">
              <a:extLst>
                <a:ext uri="{FF2B5EF4-FFF2-40B4-BE49-F238E27FC236}">
                  <a16:creationId xmlns:a16="http://schemas.microsoft.com/office/drawing/2014/main" id="{4A9D3070-67F9-4C31-BD4E-37D11BA2F352}"/>
                </a:ext>
              </a:extLst>
            </p:cNvPr>
            <p:cNvGrpSpPr/>
            <p:nvPr/>
          </p:nvGrpSpPr>
          <p:grpSpPr>
            <a:xfrm>
              <a:off x="168444" y="3048407"/>
              <a:ext cx="6545177" cy="1903261"/>
              <a:chOff x="385012" y="3108565"/>
              <a:chExt cx="6172199" cy="1903261"/>
            </a:xfrm>
          </p:grpSpPr>
          <p:sp>
            <p:nvSpPr>
              <p:cNvPr id="9" name="CaixaDeTexto 8">
                <a:extLst>
                  <a:ext uri="{FF2B5EF4-FFF2-40B4-BE49-F238E27FC236}">
                    <a16:creationId xmlns:a16="http://schemas.microsoft.com/office/drawing/2014/main" id="{157E0E4D-FBBE-4CE6-BDD6-EA371B8B148A}"/>
                  </a:ext>
                </a:extLst>
              </p:cNvPr>
              <p:cNvSpPr txBox="1"/>
              <p:nvPr/>
            </p:nvSpPr>
            <p:spPr>
              <a:xfrm>
                <a:off x="502317" y="3267324"/>
                <a:ext cx="6054894" cy="1744502"/>
              </a:xfrm>
              <a:prstGeom prst="rect">
                <a:avLst/>
              </a:prstGeom>
              <a:solidFill>
                <a:schemeClr val="bg1">
                  <a:lumMod val="95000"/>
                </a:schemeClr>
              </a:solidFill>
            </p:spPr>
            <p:txBody>
              <a:bodyPr wrap="square">
                <a:spAutoFit/>
              </a:bodyPr>
              <a:lstStyle/>
              <a:p>
                <a:pPr algn="just">
                  <a:lnSpc>
                    <a:spcPct val="115000"/>
                  </a:lnSpc>
                  <a:spcAft>
                    <a:spcPts val="1000"/>
                  </a:spcAft>
                </a:pPr>
                <a:r>
                  <a:rPr lang="pt-PT" sz="1300" dirty="0">
                    <a:effectLst/>
                    <a:ea typeface="Times New Roman" panose="02020603050405020304" pitchFamily="18" charset="0"/>
                    <a:cs typeface="Calibri" panose="020F0502020204030204" pitchFamily="34" charset="0"/>
                  </a:rPr>
                  <a:t>Se você acredita que seus dados </a:t>
                </a:r>
                <a:r>
                  <a:rPr lang="pt-PT" sz="1300" dirty="0">
                    <a:ea typeface="Times New Roman" panose="02020603050405020304" pitchFamily="18" charset="0"/>
                    <a:cs typeface="Calibri" panose="020F0502020204030204" pitchFamily="34" charset="0"/>
                  </a:rPr>
                  <a:t>p</a:t>
                </a:r>
                <a:r>
                  <a:rPr lang="pt-PT" sz="1300" dirty="0">
                    <a:effectLst/>
                    <a:ea typeface="Times New Roman" panose="02020603050405020304" pitchFamily="18" charset="0"/>
                    <a:cs typeface="Calibri" panose="020F0502020204030204" pitchFamily="34" charset="0"/>
                  </a:rPr>
                  <a:t>essoais foram tratados de maneira incompatível com esta Política ou com as suas escolhas enquanto titular dos seus dados </a:t>
                </a:r>
                <a:r>
                  <a:rPr lang="pt-PT" sz="1300" dirty="0">
                    <a:ea typeface="Times New Roman" panose="02020603050405020304" pitchFamily="18" charset="0"/>
                    <a:cs typeface="Calibri" panose="020F0502020204030204" pitchFamily="34" charset="0"/>
                  </a:rPr>
                  <a:t>p</a:t>
                </a:r>
                <a:r>
                  <a:rPr lang="pt-PT" sz="1300" dirty="0">
                    <a:effectLst/>
                    <a:ea typeface="Times New Roman" panose="02020603050405020304" pitchFamily="18" charset="0"/>
                    <a:cs typeface="Calibri" panose="020F0502020204030204" pitchFamily="34" charset="0"/>
                  </a:rPr>
                  <a:t>essoais, ou, ainda, se você tiver dúvidas, comentários ou sugestões relacionadas a esta Política e à forma como tratamos seus dados </a:t>
                </a:r>
                <a:r>
                  <a:rPr lang="pt-PT" sz="1300" dirty="0">
                    <a:ea typeface="Times New Roman" panose="02020603050405020304" pitchFamily="18" charset="0"/>
                    <a:cs typeface="Calibri" panose="020F0502020204030204" pitchFamily="34" charset="0"/>
                  </a:rPr>
                  <a:t>p</a:t>
                </a:r>
                <a:r>
                  <a:rPr lang="pt-PT" sz="1300" dirty="0">
                    <a:effectLst/>
                    <a:ea typeface="Times New Roman" panose="02020603050405020304" pitchFamily="18" charset="0"/>
                    <a:cs typeface="Calibri" panose="020F0502020204030204" pitchFamily="34" charset="0"/>
                  </a:rPr>
                  <a:t>essoais, entre em contato conosco. </a:t>
                </a:r>
                <a:endParaRPr lang="pt-BR" sz="1300" dirty="0">
                  <a:effectLst/>
                  <a:ea typeface="Times New Roman" panose="02020603050405020304" pitchFamily="18" charset="0"/>
                  <a:cs typeface="Times New Roman" panose="02020603050405020304" pitchFamily="18" charset="0"/>
                </a:endParaRPr>
              </a:p>
              <a:p>
                <a:pPr marL="899160" algn="just">
                  <a:lnSpc>
                    <a:spcPct val="115000"/>
                  </a:lnSpc>
                  <a:spcAft>
                    <a:spcPts val="1000"/>
                  </a:spcAft>
                </a:pPr>
                <a:r>
                  <a:rPr lang="pt-BR" sz="1300" b="1" dirty="0">
                    <a:effectLst/>
                    <a:highlight>
                      <a:srgbClr val="F8CBAD"/>
                    </a:highlight>
                    <a:ea typeface="Times New Roman" panose="02020603050405020304" pitchFamily="18" charset="0"/>
                    <a:cs typeface="Calibri" panose="020F0502020204030204" pitchFamily="34" charset="0"/>
                  </a:rPr>
                  <a:t>ENCARREGADO DE PROTEÇÃO DE DADOS </a:t>
                </a:r>
              </a:p>
              <a:p>
                <a:pPr marL="899160" algn="just">
                  <a:lnSpc>
                    <a:spcPct val="115000"/>
                  </a:lnSpc>
                  <a:spcAft>
                    <a:spcPts val="1000"/>
                  </a:spcAft>
                </a:pPr>
                <a:r>
                  <a:rPr lang="pt-BR" sz="1300" b="1" dirty="0">
                    <a:effectLst/>
                    <a:highlight>
                      <a:srgbClr val="F8CBAD"/>
                    </a:highlight>
                    <a:ea typeface="Times New Roman" panose="02020603050405020304" pitchFamily="18" charset="0"/>
                    <a:cs typeface="Calibri" panose="020F0502020204030204" pitchFamily="34" charset="0"/>
                  </a:rPr>
                  <a:t>E-mail para contato</a:t>
                </a:r>
                <a:r>
                  <a:rPr lang="pt-BR" sz="1300" dirty="0">
                    <a:effectLst/>
                    <a:ea typeface="Times New Roman" panose="02020603050405020304" pitchFamily="18" charset="0"/>
                    <a:cs typeface="Calibri" panose="020F0502020204030204" pitchFamily="34" charset="0"/>
                  </a:rPr>
                  <a:t>: </a:t>
                </a:r>
                <a:r>
                  <a:rPr lang="pt-BR" sz="1400" b="1" dirty="0">
                    <a:solidFill>
                      <a:srgbClr val="02497F"/>
                    </a:solidFill>
                    <a:effectLst/>
                    <a:ea typeface="Times New Roman" panose="02020603050405020304" pitchFamily="18" charset="0"/>
                    <a:cs typeface="Calibri" panose="020F0502020204030204" pitchFamily="34" charset="0"/>
                    <a:hlinkClick r:id="rId2"/>
                  </a:rPr>
                  <a:t>dpo@farmarin</a:t>
                </a:r>
                <a:r>
                  <a:rPr lang="pt-BR" sz="1400" b="1" i="0" u="none" strike="noStrike" dirty="0">
                    <a:solidFill>
                      <a:srgbClr val="02497F"/>
                    </a:solidFill>
                    <a:effectLst/>
                    <a:hlinkClick r:id="rId2"/>
                  </a:rPr>
                  <a:t>.com.br</a:t>
                </a:r>
                <a:endParaRPr lang="pt-BR" sz="1400" b="1" i="0" u="none" strike="noStrike" dirty="0">
                  <a:solidFill>
                    <a:srgbClr val="02497F"/>
                  </a:solidFill>
                  <a:effectLst/>
                </a:endParaRPr>
              </a:p>
              <a:p>
                <a:pPr marL="899160" algn="just">
                  <a:lnSpc>
                    <a:spcPct val="115000"/>
                  </a:lnSpc>
                  <a:spcAft>
                    <a:spcPts val="1000"/>
                  </a:spcAft>
                </a:pPr>
                <a:r>
                  <a:rPr lang="pt-BR" sz="1300" b="1" dirty="0">
                    <a:highlight>
                      <a:srgbClr val="F8CBAD"/>
                    </a:highlight>
                    <a:cs typeface="Calibri" panose="020F0502020204030204" pitchFamily="34" charset="0"/>
                  </a:rPr>
                  <a:t>Telefone: (11) 2402-8800 – Ramal 215</a:t>
                </a:r>
              </a:p>
              <a:p>
                <a:pPr marL="899160" algn="just">
                  <a:lnSpc>
                    <a:spcPct val="115000"/>
                  </a:lnSpc>
                  <a:spcAft>
                    <a:spcPts val="1000"/>
                  </a:spcAft>
                </a:pPr>
                <a:endParaRPr lang="pt-BR" sz="1400" b="0" i="0" u="none" strike="noStrike" dirty="0">
                  <a:solidFill>
                    <a:srgbClr val="02497F"/>
                  </a:solidFill>
                  <a:effectLst/>
                </a:endParaRPr>
              </a:p>
            </p:txBody>
          </p:sp>
          <p:sp>
            <p:nvSpPr>
              <p:cNvPr id="10" name="Retângulo 9">
                <a:extLst>
                  <a:ext uri="{FF2B5EF4-FFF2-40B4-BE49-F238E27FC236}">
                    <a16:creationId xmlns:a16="http://schemas.microsoft.com/office/drawing/2014/main" id="{021360C2-EB80-44AD-9B62-DDF5181E67EF}"/>
                  </a:ext>
                </a:extLst>
              </p:cNvPr>
              <p:cNvSpPr/>
              <p:nvPr/>
            </p:nvSpPr>
            <p:spPr>
              <a:xfrm>
                <a:off x="385012" y="3108565"/>
                <a:ext cx="6172199" cy="1872509"/>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pic>
          <p:nvPicPr>
            <p:cNvPr id="13" name="Imagem 12" descr="Ícone&#10;&#10;Descrição gerada automaticamente">
              <a:extLst>
                <a:ext uri="{FF2B5EF4-FFF2-40B4-BE49-F238E27FC236}">
                  <a16:creationId xmlns:a16="http://schemas.microsoft.com/office/drawing/2014/main" id="{C11CDBA5-5E1A-4FEF-8755-A6B6724AAB8A}"/>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86071" y="2802174"/>
              <a:ext cx="452232" cy="399407"/>
            </a:xfrm>
            <a:prstGeom prst="rect">
              <a:avLst/>
            </a:prstGeom>
          </p:spPr>
        </p:pic>
      </p:grpSp>
      <p:grpSp>
        <p:nvGrpSpPr>
          <p:cNvPr id="15" name="Agrupar 14">
            <a:extLst>
              <a:ext uri="{FF2B5EF4-FFF2-40B4-BE49-F238E27FC236}">
                <a16:creationId xmlns:a16="http://schemas.microsoft.com/office/drawing/2014/main" id="{DD1AAB56-9C3E-4F61-9FCB-07662E7D5961}"/>
              </a:ext>
            </a:extLst>
          </p:cNvPr>
          <p:cNvGrpSpPr/>
          <p:nvPr/>
        </p:nvGrpSpPr>
        <p:grpSpPr>
          <a:xfrm>
            <a:off x="0" y="6185180"/>
            <a:ext cx="6192689" cy="1217595"/>
            <a:chOff x="311559" y="290783"/>
            <a:chExt cx="6192689" cy="1217595"/>
          </a:xfrm>
        </p:grpSpPr>
        <p:grpSp>
          <p:nvGrpSpPr>
            <p:cNvPr id="16" name="Agrupar 15">
              <a:extLst>
                <a:ext uri="{FF2B5EF4-FFF2-40B4-BE49-F238E27FC236}">
                  <a16:creationId xmlns:a16="http://schemas.microsoft.com/office/drawing/2014/main" id="{1AF8529A-29A3-4587-88EA-7205C15A4F65}"/>
                </a:ext>
              </a:extLst>
            </p:cNvPr>
            <p:cNvGrpSpPr/>
            <p:nvPr/>
          </p:nvGrpSpPr>
          <p:grpSpPr>
            <a:xfrm>
              <a:off x="311559" y="290783"/>
              <a:ext cx="5637006" cy="1217595"/>
              <a:chOff x="173335" y="6383238"/>
              <a:chExt cx="5637006" cy="1217595"/>
            </a:xfrm>
          </p:grpSpPr>
          <p:grpSp>
            <p:nvGrpSpPr>
              <p:cNvPr id="18" name="Agrupar 17">
                <a:extLst>
                  <a:ext uri="{FF2B5EF4-FFF2-40B4-BE49-F238E27FC236}">
                    <a16:creationId xmlns:a16="http://schemas.microsoft.com/office/drawing/2014/main" id="{7C37D4F7-90AC-438F-96E9-840D3B7C6056}"/>
                  </a:ext>
                </a:extLst>
              </p:cNvPr>
              <p:cNvGrpSpPr/>
              <p:nvPr/>
            </p:nvGrpSpPr>
            <p:grpSpPr>
              <a:xfrm>
                <a:off x="407226" y="6383238"/>
                <a:ext cx="5403115" cy="606366"/>
                <a:chOff x="407226" y="6383238"/>
                <a:chExt cx="5403115" cy="606366"/>
              </a:xfrm>
            </p:grpSpPr>
            <p:sp>
              <p:nvSpPr>
                <p:cNvPr id="20" name="Retângulo 19">
                  <a:extLst>
                    <a:ext uri="{FF2B5EF4-FFF2-40B4-BE49-F238E27FC236}">
                      <a16:creationId xmlns:a16="http://schemas.microsoft.com/office/drawing/2014/main" id="{1D47A9B0-C893-4933-A786-6C996C6A6C0B}"/>
                    </a:ext>
                  </a:extLst>
                </p:cNvPr>
                <p:cNvSpPr/>
                <p:nvPr/>
              </p:nvSpPr>
              <p:spPr>
                <a:xfrm>
                  <a:off x="568843" y="6383238"/>
                  <a:ext cx="5241498" cy="53162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1" name="Retângulo 20">
                  <a:extLst>
                    <a:ext uri="{FF2B5EF4-FFF2-40B4-BE49-F238E27FC236}">
                      <a16:creationId xmlns:a16="http://schemas.microsoft.com/office/drawing/2014/main" id="{59396E4C-4307-48B3-924C-B83888709432}"/>
                    </a:ext>
                  </a:extLst>
                </p:cNvPr>
                <p:cNvSpPr/>
                <p:nvPr/>
              </p:nvSpPr>
              <p:spPr>
                <a:xfrm>
                  <a:off x="407226" y="6457976"/>
                  <a:ext cx="5241498" cy="531628"/>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9" name="CaixaDeTexto 18">
                <a:extLst>
                  <a:ext uri="{FF2B5EF4-FFF2-40B4-BE49-F238E27FC236}">
                    <a16:creationId xmlns:a16="http://schemas.microsoft.com/office/drawing/2014/main" id="{84B6C587-2B35-4EAC-BE0C-588EE7E1B2C6}"/>
                  </a:ext>
                </a:extLst>
              </p:cNvPr>
              <p:cNvSpPr txBox="1"/>
              <p:nvPr/>
            </p:nvSpPr>
            <p:spPr>
              <a:xfrm>
                <a:off x="173335" y="6400504"/>
                <a:ext cx="1148804" cy="1200329"/>
              </a:xfrm>
              <a:prstGeom prst="rect">
                <a:avLst/>
              </a:prstGeom>
              <a:noFill/>
            </p:spPr>
            <p:txBody>
              <a:bodyPr wrap="square" rtlCol="0">
                <a:spAutoFit/>
              </a:bodyPr>
              <a:lstStyle/>
              <a:p>
                <a:r>
                  <a:rPr lang="pt-BR" sz="7200" b="1" dirty="0">
                    <a:ln w="10160">
                      <a:solidFill>
                        <a:srgbClr val="0070C0"/>
                      </a:solidFill>
                      <a:prstDash val="solid"/>
                    </a:ln>
                    <a:solidFill>
                      <a:srgbClr val="FFFFFF"/>
                    </a:solidFill>
                    <a:effectLst>
                      <a:outerShdw blurRad="38100" dist="22860" dir="5400000" algn="tl" rotWithShape="0">
                        <a:srgbClr val="000000">
                          <a:alpha val="30000"/>
                        </a:srgbClr>
                      </a:outerShdw>
                    </a:effectLst>
                  </a:rPr>
                  <a:t>10</a:t>
                </a:r>
              </a:p>
            </p:txBody>
          </p:sp>
        </p:grpSp>
        <p:sp>
          <p:nvSpPr>
            <p:cNvPr id="17" name="CaixaDeTexto 16">
              <a:extLst>
                <a:ext uri="{FF2B5EF4-FFF2-40B4-BE49-F238E27FC236}">
                  <a16:creationId xmlns:a16="http://schemas.microsoft.com/office/drawing/2014/main" id="{351838A9-D99F-4E6B-A59D-6B608CC9372D}"/>
                </a:ext>
              </a:extLst>
            </p:cNvPr>
            <p:cNvSpPr txBox="1"/>
            <p:nvPr/>
          </p:nvSpPr>
          <p:spPr>
            <a:xfrm>
              <a:off x="1364111" y="426687"/>
              <a:ext cx="5140137" cy="338554"/>
            </a:xfrm>
            <a:prstGeom prst="rect">
              <a:avLst/>
            </a:prstGeom>
            <a:noFill/>
          </p:spPr>
          <p:txBody>
            <a:bodyPr wrap="square" rtlCol="0">
              <a:spAutoFit/>
            </a:bodyPr>
            <a:lstStyle/>
            <a:p>
              <a:r>
                <a:rPr lang="pt-BR" sz="1600" b="1" cap="all" dirty="0">
                  <a:solidFill>
                    <a:srgbClr val="002060"/>
                  </a:solidFill>
                  <a:latin typeface="Calibri" panose="020F0502020204030204" pitchFamily="34" charset="0"/>
                  <a:cs typeface="Calibri" panose="020F0502020204030204" pitchFamily="34" charset="0"/>
                </a:rPr>
                <a:t>Mudanças nesta política de privacidade</a:t>
              </a:r>
              <a:endParaRPr lang="pt-BR" sz="1600" dirty="0">
                <a:solidFill>
                  <a:srgbClr val="002060"/>
                </a:solidFill>
              </a:endParaRPr>
            </a:p>
          </p:txBody>
        </p:sp>
      </p:grpSp>
      <p:sp>
        <p:nvSpPr>
          <p:cNvPr id="23" name="CaixaDeTexto 22">
            <a:extLst>
              <a:ext uri="{FF2B5EF4-FFF2-40B4-BE49-F238E27FC236}">
                <a16:creationId xmlns:a16="http://schemas.microsoft.com/office/drawing/2014/main" id="{22678DB3-6B6E-4C89-9565-7E7F1500AE69}"/>
              </a:ext>
            </a:extLst>
          </p:cNvPr>
          <p:cNvSpPr txBox="1"/>
          <p:nvPr/>
        </p:nvSpPr>
        <p:spPr>
          <a:xfrm>
            <a:off x="1146579" y="7205408"/>
            <a:ext cx="4890932" cy="517065"/>
          </a:xfrm>
          <a:prstGeom prst="rect">
            <a:avLst/>
          </a:prstGeom>
          <a:noFill/>
        </p:spPr>
        <p:txBody>
          <a:bodyPr wrap="square">
            <a:spAutoFit/>
          </a:bodyPr>
          <a:lstStyle/>
          <a:p>
            <a:pPr algn="just">
              <a:lnSpc>
                <a:spcPct val="115000"/>
              </a:lnSpc>
              <a:spcAft>
                <a:spcPts val="1000"/>
              </a:spcAft>
            </a:pPr>
            <a:r>
              <a:rPr lang="pt-PT" sz="2400" dirty="0">
                <a:solidFill>
                  <a:srgbClr val="002060"/>
                </a:solidFill>
                <a:effectLst/>
                <a:latin typeface="Modern Love" panose="04090805081005020601" pitchFamily="82" charset="0"/>
                <a:ea typeface="Times New Roman" panose="02020603050405020304" pitchFamily="18" charset="0"/>
                <a:cs typeface="Calibri" panose="020F0502020204030204" pitchFamily="34" charset="0"/>
              </a:rPr>
              <a:t>Parabéns por chegar até aqui! </a:t>
            </a:r>
            <a:endParaRPr lang="pt-BR" sz="1600" dirty="0">
              <a:solidFill>
                <a:srgbClr val="002060"/>
              </a:solidFill>
              <a:effectLst/>
              <a:latin typeface="Modern Love" panose="04090805081005020601" pitchFamily="82" charset="0"/>
              <a:ea typeface="Times New Roman" panose="02020603050405020304" pitchFamily="18" charset="0"/>
              <a:cs typeface="Times New Roman" panose="02020603050405020304" pitchFamily="18" charset="0"/>
            </a:endParaRPr>
          </a:p>
        </p:txBody>
      </p:sp>
      <p:grpSp>
        <p:nvGrpSpPr>
          <p:cNvPr id="3" name="Agrupar 2">
            <a:extLst>
              <a:ext uri="{FF2B5EF4-FFF2-40B4-BE49-F238E27FC236}">
                <a16:creationId xmlns:a16="http://schemas.microsoft.com/office/drawing/2014/main" id="{D61900CE-F637-4EF8-84E7-9D2C2807D355}"/>
              </a:ext>
            </a:extLst>
          </p:cNvPr>
          <p:cNvGrpSpPr/>
          <p:nvPr/>
        </p:nvGrpSpPr>
        <p:grpSpPr>
          <a:xfrm>
            <a:off x="280241" y="8050743"/>
            <a:ext cx="6192747" cy="2074848"/>
            <a:chOff x="44552" y="7891709"/>
            <a:chExt cx="6744734" cy="2074848"/>
          </a:xfrm>
        </p:grpSpPr>
        <p:sp>
          <p:nvSpPr>
            <p:cNvPr id="2" name="Retângulo: Cantos Arredondados 1">
              <a:extLst>
                <a:ext uri="{FF2B5EF4-FFF2-40B4-BE49-F238E27FC236}">
                  <a16:creationId xmlns:a16="http://schemas.microsoft.com/office/drawing/2014/main" id="{B261C1D8-6CF9-401A-B885-88325D39093E}"/>
                </a:ext>
              </a:extLst>
            </p:cNvPr>
            <p:cNvSpPr/>
            <p:nvPr/>
          </p:nvSpPr>
          <p:spPr>
            <a:xfrm>
              <a:off x="92778" y="7895895"/>
              <a:ext cx="6696508" cy="2070662"/>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7" name="CaixaDeTexto 26">
              <a:extLst>
                <a:ext uri="{FF2B5EF4-FFF2-40B4-BE49-F238E27FC236}">
                  <a16:creationId xmlns:a16="http://schemas.microsoft.com/office/drawing/2014/main" id="{90BA8225-E702-4F8C-BF3A-272B1C26CB4A}"/>
                </a:ext>
              </a:extLst>
            </p:cNvPr>
            <p:cNvSpPr txBox="1"/>
            <p:nvPr/>
          </p:nvSpPr>
          <p:spPr>
            <a:xfrm>
              <a:off x="44552" y="7891709"/>
              <a:ext cx="6669069" cy="2010835"/>
            </a:xfrm>
            <a:prstGeom prst="roundRect">
              <a:avLst/>
            </a:prstGeom>
            <a:solidFill>
              <a:schemeClr val="accent1">
                <a:lumMod val="20000"/>
                <a:lumOff val="80000"/>
              </a:schemeClr>
            </a:solidFill>
          </p:spPr>
          <p:txBody>
            <a:bodyPr wrap="square">
              <a:spAutoFit/>
            </a:bodyPr>
            <a:lstStyle/>
            <a:p>
              <a:pPr algn="just">
                <a:lnSpc>
                  <a:spcPct val="115000"/>
                </a:lnSpc>
                <a:spcAft>
                  <a:spcPts val="1000"/>
                </a:spcAft>
              </a:pPr>
              <a:r>
                <a:rPr lang="pt-PT" sz="1300" dirty="0">
                  <a:effectLst/>
                  <a:latin typeface="Calibri" panose="020F0502020204030204" pitchFamily="34" charset="0"/>
                  <a:ea typeface="Times New Roman" panose="02020603050405020304" pitchFamily="18" charset="0"/>
                  <a:cs typeface="Calibri" panose="020F0502020204030204" pitchFamily="34" charset="0"/>
                </a:rPr>
                <a:t>Nós projetamos esta Política para ser o mais transparente possível e adoraríamos ouvir seus comentários sobre como podemos torná-la ainda melhor. Entre em contato conosco pelo </a:t>
              </a:r>
              <a:r>
                <a:rPr lang="pt-PT" sz="1300" i="1" dirty="0">
                  <a:effectLst/>
                  <a:latin typeface="Calibri" panose="020F0502020204030204" pitchFamily="34" charset="0"/>
                  <a:ea typeface="Times New Roman" panose="02020603050405020304" pitchFamily="18" charset="0"/>
                  <a:cs typeface="Calibri" panose="020F0502020204030204" pitchFamily="34" charset="0"/>
                </a:rPr>
                <a:t>e-mail</a:t>
              </a:r>
              <a:r>
                <a:rPr lang="pt-BR" sz="1200" dirty="0">
                  <a:effectLst/>
                  <a:ea typeface="Times New Roman" panose="02020603050405020304" pitchFamily="18" charset="0"/>
                  <a:cs typeface="Calibri" panose="020F0502020204030204" pitchFamily="34" charset="0"/>
                </a:rPr>
                <a:t>: </a:t>
              </a:r>
              <a:r>
                <a:rPr lang="pt-BR" sz="1200" b="1" dirty="0">
                  <a:solidFill>
                    <a:srgbClr val="02497F"/>
                  </a:solidFill>
                  <a:effectLst/>
                  <a:ea typeface="Times New Roman" panose="02020603050405020304" pitchFamily="18" charset="0"/>
                  <a:cs typeface="Calibri" panose="020F0502020204030204" pitchFamily="34" charset="0"/>
                  <a:hlinkClick r:id="rId2"/>
                </a:rPr>
                <a:t>dpo@farmarin</a:t>
              </a:r>
              <a:r>
                <a:rPr lang="pt-BR" sz="1200" b="1" i="0" u="none" strike="noStrike" dirty="0">
                  <a:solidFill>
                    <a:srgbClr val="02497F"/>
                  </a:solidFill>
                  <a:effectLst/>
                  <a:hlinkClick r:id="rId2"/>
                </a:rPr>
                <a:t>.com.br</a:t>
              </a:r>
              <a:endParaRPr lang="pt-BR" sz="1200" b="1" i="0" u="none" strike="noStrike" dirty="0">
                <a:solidFill>
                  <a:srgbClr val="02497F"/>
                </a:solidFill>
                <a:effectLst/>
              </a:endParaRPr>
            </a:p>
            <a:p>
              <a:pPr algn="just">
                <a:lnSpc>
                  <a:spcPct val="115000"/>
                </a:lnSpc>
                <a:spcAft>
                  <a:spcPts val="1000"/>
                </a:spcAft>
              </a:pPr>
              <a:r>
                <a:rPr lang="pt-PT" sz="1300" dirty="0">
                  <a:effectLst/>
                  <a:latin typeface="Calibri" panose="020F0502020204030204" pitchFamily="34" charset="0"/>
                  <a:ea typeface="Times New Roman" panose="02020603050405020304" pitchFamily="18" charset="0"/>
                  <a:cs typeface="Calibri" panose="020F0502020204030204" pitchFamily="34" charset="0"/>
                </a:rPr>
                <a:t>Como estamos sempre buscando melhorar os nossos serviços e a forma como operamos, esta Política de Privacidade pode passar por atualizações para refletir as melhorias realizadas. Dessa forma, recomendamos a visita periódica desta página para que você tenha conhecimento sobre as modificações efetivadas.</a:t>
              </a:r>
              <a:endParaRPr lang="pt-BR" sz="1300" dirty="0">
                <a:effectLst/>
                <a:latin typeface="Calibri" panose="020F0502020204030204" pitchFamily="34" charset="0"/>
                <a:ea typeface="Times New Roman" panose="02020603050405020304" pitchFamily="18" charset="0"/>
                <a:cs typeface="Times New Roman" panose="02020603050405020304" pitchFamily="18" charset="0"/>
              </a:endParaRPr>
            </a:p>
          </p:txBody>
        </p:sp>
      </p:grpSp>
      <p:grpSp>
        <p:nvGrpSpPr>
          <p:cNvPr id="4" name="Agrupar 3">
            <a:extLst>
              <a:ext uri="{FF2B5EF4-FFF2-40B4-BE49-F238E27FC236}">
                <a16:creationId xmlns:a16="http://schemas.microsoft.com/office/drawing/2014/main" id="{4CBAAA9F-BEBF-4CB6-85B8-3AE4173E1E8E}"/>
              </a:ext>
            </a:extLst>
          </p:cNvPr>
          <p:cNvGrpSpPr/>
          <p:nvPr/>
        </p:nvGrpSpPr>
        <p:grpSpPr>
          <a:xfrm>
            <a:off x="596539" y="10477022"/>
            <a:ext cx="5849248" cy="702084"/>
            <a:chOff x="360554" y="10081470"/>
            <a:chExt cx="5849248" cy="702084"/>
          </a:xfrm>
        </p:grpSpPr>
        <p:sp>
          <p:nvSpPr>
            <p:cNvPr id="29" name="CaixaDeTexto 28">
              <a:extLst>
                <a:ext uri="{FF2B5EF4-FFF2-40B4-BE49-F238E27FC236}">
                  <a16:creationId xmlns:a16="http://schemas.microsoft.com/office/drawing/2014/main" id="{1F31FCF8-13AC-4AC1-B063-0D53B82EA3BB}"/>
                </a:ext>
              </a:extLst>
            </p:cNvPr>
            <p:cNvSpPr txBox="1"/>
            <p:nvPr/>
          </p:nvSpPr>
          <p:spPr>
            <a:xfrm>
              <a:off x="774531" y="10391394"/>
              <a:ext cx="5435271" cy="392159"/>
            </a:xfrm>
            <a:prstGeom prst="rect">
              <a:avLst/>
            </a:prstGeom>
            <a:noFill/>
          </p:spPr>
          <p:txBody>
            <a:bodyPr wrap="square">
              <a:spAutoFit/>
            </a:bodyPr>
            <a:lstStyle/>
            <a:p>
              <a:pPr algn="l">
                <a:lnSpc>
                  <a:spcPct val="115000"/>
                </a:lnSpc>
                <a:spcAft>
                  <a:spcPts val="1000"/>
                </a:spcAft>
              </a:pPr>
              <a:r>
                <a:rPr lang="pt-BR" sz="1800" b="1" cap="all" dirty="0">
                  <a:solidFill>
                    <a:srgbClr val="1F497D"/>
                  </a:solidFill>
                  <a:effectLst/>
                  <a:latin typeface="Calibri" panose="020F0502020204030204" pitchFamily="34" charset="0"/>
                  <a:ea typeface="Times New Roman" panose="02020603050405020304" pitchFamily="18" charset="0"/>
                  <a:cs typeface="Calibri" panose="020F0502020204030204" pitchFamily="34" charset="0"/>
                </a:rPr>
                <a:t>DATA DA ÚLTIMA ATUALIZAÇÃO: </a:t>
              </a:r>
              <a:r>
                <a:rPr lang="pt-PT" b="1" cap="all" dirty="0">
                  <a:solidFill>
                    <a:srgbClr val="1F497D"/>
                  </a:solidFill>
                  <a:highlight>
                    <a:srgbClr val="D3D3D3"/>
                  </a:highlight>
                  <a:latin typeface="Calibri" panose="020F0502020204030204" pitchFamily="34" charset="0"/>
                  <a:ea typeface="Times New Roman" panose="02020603050405020304" pitchFamily="18" charset="0"/>
                  <a:cs typeface="Calibri" panose="020F0502020204030204" pitchFamily="34" charset="0"/>
                </a:rPr>
                <a:t> 02 de JULHO de 2021</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0" name="Retângulo 29">
              <a:extLst>
                <a:ext uri="{FF2B5EF4-FFF2-40B4-BE49-F238E27FC236}">
                  <a16:creationId xmlns:a16="http://schemas.microsoft.com/office/drawing/2014/main" id="{6F3D7548-B157-4785-B3EF-2EE944357697}"/>
                </a:ext>
              </a:extLst>
            </p:cNvPr>
            <p:cNvSpPr/>
            <p:nvPr/>
          </p:nvSpPr>
          <p:spPr>
            <a:xfrm>
              <a:off x="502318" y="10345836"/>
              <a:ext cx="5707484" cy="437718"/>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34" name="Imagem 33" descr="Ícone&#10;&#10;Descrição gerada automaticamente">
              <a:extLst>
                <a:ext uri="{FF2B5EF4-FFF2-40B4-BE49-F238E27FC236}">
                  <a16:creationId xmlns:a16="http://schemas.microsoft.com/office/drawing/2014/main" id="{AF14488B-BC3B-4AE0-83EC-12E41CC69CC5}"/>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60554" y="10081470"/>
              <a:ext cx="437718" cy="437718"/>
            </a:xfrm>
            <a:prstGeom prst="rect">
              <a:avLst/>
            </a:prstGeom>
          </p:spPr>
        </p:pic>
      </p:grpSp>
      <p:pic>
        <p:nvPicPr>
          <p:cNvPr id="8" name="Gráfico 7">
            <a:extLst>
              <a:ext uri="{FF2B5EF4-FFF2-40B4-BE49-F238E27FC236}">
                <a16:creationId xmlns:a16="http://schemas.microsoft.com/office/drawing/2014/main" id="{8C356658-99AD-4BD6-8D4E-ECF8F676D794}"/>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5711421" y="6977019"/>
            <a:ext cx="824738" cy="824738"/>
          </a:xfrm>
          <a:prstGeom prst="rect">
            <a:avLst/>
          </a:prstGeom>
        </p:spPr>
      </p:pic>
      <p:pic>
        <p:nvPicPr>
          <p:cNvPr id="26" name="Imagem 25">
            <a:extLst>
              <a:ext uri="{FF2B5EF4-FFF2-40B4-BE49-F238E27FC236}">
                <a16:creationId xmlns:a16="http://schemas.microsoft.com/office/drawing/2014/main" id="{0A8C7E8C-D758-4094-BF1D-4BE69B41041F}"/>
              </a:ext>
            </a:extLst>
          </p:cNvPr>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5216578" y="11476664"/>
            <a:ext cx="1384382" cy="704421"/>
          </a:xfrm>
          <a:prstGeom prst="rect">
            <a:avLst/>
          </a:prstGeom>
          <a:noFill/>
          <a:ln>
            <a:noFill/>
          </a:ln>
        </p:spPr>
      </p:pic>
    </p:spTree>
    <p:extLst>
      <p:ext uri="{BB962C8B-B14F-4D97-AF65-F5344CB8AC3E}">
        <p14:creationId xmlns:p14="http://schemas.microsoft.com/office/powerpoint/2010/main" val="2391863015"/>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1393</TotalTime>
  <Words>2486</Words>
  <Application>Microsoft Office PowerPoint</Application>
  <PresentationFormat>Widescreen</PresentationFormat>
  <Paragraphs>127</Paragraphs>
  <Slides>8</Slides>
  <Notes>0</Notes>
  <HiddenSlides>0</HiddenSlides>
  <MMClips>0</MMClips>
  <ScaleCrop>false</ScaleCrop>
  <HeadingPairs>
    <vt:vector size="6" baseType="variant">
      <vt:variant>
        <vt:lpstr>Fontes usadas</vt:lpstr>
      </vt:variant>
      <vt:variant>
        <vt:i4>10</vt:i4>
      </vt:variant>
      <vt:variant>
        <vt:lpstr>Tema</vt:lpstr>
      </vt:variant>
      <vt:variant>
        <vt:i4>1</vt:i4>
      </vt:variant>
      <vt:variant>
        <vt:lpstr>Títulos de slides</vt:lpstr>
      </vt:variant>
      <vt:variant>
        <vt:i4>8</vt:i4>
      </vt:variant>
    </vt:vector>
  </HeadingPairs>
  <TitlesOfParts>
    <vt:vector size="19" baseType="lpstr">
      <vt:lpstr>Arial</vt:lpstr>
      <vt:lpstr>Calibri</vt:lpstr>
      <vt:lpstr>Calibri Light</vt:lpstr>
      <vt:lpstr>Gisha</vt:lpstr>
      <vt:lpstr>Lato</vt:lpstr>
      <vt:lpstr>Martel Sans Light</vt:lpstr>
      <vt:lpstr>Modern Love</vt:lpstr>
      <vt:lpstr>Modern Love Grunge</vt:lpstr>
      <vt:lpstr>Montserrat SemiBold</vt:lpstr>
      <vt:lpstr>Times New Roman</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Jéssica Rodrigues Pinheiro</dc:creator>
  <cp:lastModifiedBy>Nereu Junior</cp:lastModifiedBy>
  <cp:revision>48</cp:revision>
  <dcterms:created xsi:type="dcterms:W3CDTF">2020-12-18T17:33:33Z</dcterms:created>
  <dcterms:modified xsi:type="dcterms:W3CDTF">2021-07-05T13:06:01Z</dcterms:modified>
</cp:coreProperties>
</file>