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mila Cipriano Lobo Mendes" initials="CCLM" lastIdx="5" clrIdx="0">
    <p:extLst>
      <p:ext uri="{19B8F6BF-5375-455C-9EA6-DF929625EA0E}">
        <p15:presenceInfo xmlns:p15="http://schemas.microsoft.com/office/powerpoint/2012/main" userId="2762718620272e4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CBAD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Estilo Escuro 2 - Ênfase 5/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9" d="100"/>
          <a:sy n="49" d="100"/>
        </p:scale>
        <p:origin x="276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2-23T16:55:31.001" idx="1">
    <p:pos x="2028" y="1639"/>
    <p:text>Inserir o link da Política de Privacidade</p:text>
    <p:extLst>
      <p:ext uri="{C676402C-5697-4E1C-873F-D02D1690AC5C}">
        <p15:threadingInfo xmlns:p15="http://schemas.microsoft.com/office/powerpoint/2012/main" timeZoneBias="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274C-D52D-43C4-BDEF-5D4249533E21}" type="datetimeFigureOut">
              <a:rPr lang="pt-BR" smtClean="0"/>
              <a:t>02/07/2021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DD46-9565-4ECE-AD2C-1F5FF30284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7954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274C-D52D-43C4-BDEF-5D4249533E21}" type="datetimeFigureOut">
              <a:rPr lang="pt-BR" smtClean="0"/>
              <a:t>02/07/2021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DD46-9565-4ECE-AD2C-1F5FF30284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52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274C-D52D-43C4-BDEF-5D4249533E21}" type="datetimeFigureOut">
              <a:rPr lang="pt-BR" smtClean="0"/>
              <a:t>02/07/2021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DD46-9565-4ECE-AD2C-1F5FF30284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7740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274C-D52D-43C4-BDEF-5D4249533E21}" type="datetimeFigureOut">
              <a:rPr lang="pt-BR" smtClean="0"/>
              <a:t>02/07/2021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DD46-9565-4ECE-AD2C-1F5FF30284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4490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274C-D52D-43C4-BDEF-5D4249533E21}" type="datetimeFigureOut">
              <a:rPr lang="pt-BR" smtClean="0"/>
              <a:t>02/07/2021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DD46-9565-4ECE-AD2C-1F5FF30284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84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274C-D52D-43C4-BDEF-5D4249533E21}" type="datetimeFigureOut">
              <a:rPr lang="pt-BR" smtClean="0"/>
              <a:t>02/07/2021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DD46-9565-4ECE-AD2C-1F5FF30284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4567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274C-D52D-43C4-BDEF-5D4249533E21}" type="datetimeFigureOut">
              <a:rPr lang="pt-BR" smtClean="0"/>
              <a:t>02/07/2021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DD46-9565-4ECE-AD2C-1F5FF30284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3560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274C-D52D-43C4-BDEF-5D4249533E21}" type="datetimeFigureOut">
              <a:rPr lang="pt-BR" smtClean="0"/>
              <a:t>02/07/2021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DD46-9565-4ECE-AD2C-1F5FF30284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5320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274C-D52D-43C4-BDEF-5D4249533E21}" type="datetimeFigureOut">
              <a:rPr lang="pt-BR" smtClean="0"/>
              <a:t>02/07/2021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DD46-9565-4ECE-AD2C-1F5FF30284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8658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274C-D52D-43C4-BDEF-5D4249533E21}" type="datetimeFigureOut">
              <a:rPr lang="pt-BR" smtClean="0"/>
              <a:t>02/07/2021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DD46-9565-4ECE-AD2C-1F5FF30284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467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274C-D52D-43C4-BDEF-5D4249533E21}" type="datetimeFigureOut">
              <a:rPr lang="pt-BR" smtClean="0"/>
              <a:t>02/07/2021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DD46-9565-4ECE-AD2C-1F5FF30284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7958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5274C-D52D-43C4-BDEF-5D4249533E21}" type="datetimeFigureOut">
              <a:rPr lang="pt-BR" smtClean="0"/>
              <a:t>02/07/2021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BDD46-9565-4ECE-AD2C-1F5FF30284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2750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comments" Target="../comments/commen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46D6A7FE-8BDD-4B4D-9C10-DA5FD47FF368}"/>
              </a:ext>
            </a:extLst>
          </p:cNvPr>
          <p:cNvSpPr txBox="1"/>
          <p:nvPr/>
        </p:nvSpPr>
        <p:spPr>
          <a:xfrm>
            <a:off x="81400" y="206837"/>
            <a:ext cx="67101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>
                <a:solidFill>
                  <a:srgbClr val="C00000"/>
                </a:solidFill>
                <a:latin typeface="Raleway ExtraBold" pitchFamily="2" charset="0"/>
              </a:rPr>
              <a:t>TERMOS E CONDIÇÕES DE USO</a:t>
            </a:r>
          </a:p>
          <a:p>
            <a:pPr algn="ctr"/>
            <a:r>
              <a:rPr lang="pt-BR" sz="2200" b="1" dirty="0">
                <a:solidFill>
                  <a:srgbClr val="C00000"/>
                </a:solidFill>
                <a:latin typeface="Raleway ExtraBold" pitchFamily="2" charset="0"/>
              </a:rPr>
              <a:t>FARMARIN</a:t>
            </a:r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1A3A758B-1A93-4A44-935F-8EFACB695789}"/>
              </a:ext>
            </a:extLst>
          </p:cNvPr>
          <p:cNvGrpSpPr/>
          <p:nvPr/>
        </p:nvGrpSpPr>
        <p:grpSpPr>
          <a:xfrm>
            <a:off x="0" y="1125266"/>
            <a:ext cx="5989320" cy="374571"/>
            <a:chOff x="0" y="1198512"/>
            <a:chExt cx="5989320" cy="374571"/>
          </a:xfrm>
        </p:grpSpPr>
        <p:sp>
          <p:nvSpPr>
            <p:cNvPr id="3" name="CaixaDeTexto 2">
              <a:extLst>
                <a:ext uri="{FF2B5EF4-FFF2-40B4-BE49-F238E27FC236}">
                  <a16:creationId xmlns:a16="http://schemas.microsoft.com/office/drawing/2014/main" id="{83319878-1B24-40A0-916C-619EBFA95134}"/>
                </a:ext>
              </a:extLst>
            </p:cNvPr>
            <p:cNvSpPr txBox="1"/>
            <p:nvPr/>
          </p:nvSpPr>
          <p:spPr>
            <a:xfrm>
              <a:off x="655320" y="1198512"/>
              <a:ext cx="5334000" cy="374571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dirty="0">
                  <a:latin typeface="Raleway Light" pitchFamily="2" charset="0"/>
                </a:rPr>
                <a:t>QUEM SOMOS?</a:t>
              </a:r>
            </a:p>
          </p:txBody>
        </p:sp>
        <p:cxnSp>
          <p:nvCxnSpPr>
            <p:cNvPr id="7" name="Conector reto 6">
              <a:extLst>
                <a:ext uri="{FF2B5EF4-FFF2-40B4-BE49-F238E27FC236}">
                  <a16:creationId xmlns:a16="http://schemas.microsoft.com/office/drawing/2014/main" id="{EFB90471-8522-42D0-81E5-887779BA0F24}"/>
                </a:ext>
              </a:extLst>
            </p:cNvPr>
            <p:cNvCxnSpPr>
              <a:cxnSpLocks/>
              <a:endCxn id="3" idx="1"/>
            </p:cNvCxnSpPr>
            <p:nvPr/>
          </p:nvCxnSpPr>
          <p:spPr>
            <a:xfrm>
              <a:off x="0" y="1385797"/>
              <a:ext cx="655320" cy="1"/>
            </a:xfrm>
            <a:prstGeom prst="line">
              <a:avLst/>
            </a:prstGeom>
            <a:ln w="28575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Agrupar 16">
            <a:extLst>
              <a:ext uri="{FF2B5EF4-FFF2-40B4-BE49-F238E27FC236}">
                <a16:creationId xmlns:a16="http://schemas.microsoft.com/office/drawing/2014/main" id="{6D0567CC-92F7-4FF7-9938-F7E9B28D9756}"/>
              </a:ext>
            </a:extLst>
          </p:cNvPr>
          <p:cNvGrpSpPr/>
          <p:nvPr/>
        </p:nvGrpSpPr>
        <p:grpSpPr>
          <a:xfrm>
            <a:off x="393904" y="1473186"/>
            <a:ext cx="5937700" cy="2851995"/>
            <a:chOff x="460150" y="2322171"/>
            <a:chExt cx="5937700" cy="2851995"/>
          </a:xfrm>
        </p:grpSpPr>
        <p:sp>
          <p:nvSpPr>
            <p:cNvPr id="2" name="Retângulo 1">
              <a:extLst>
                <a:ext uri="{FF2B5EF4-FFF2-40B4-BE49-F238E27FC236}">
                  <a16:creationId xmlns:a16="http://schemas.microsoft.com/office/drawing/2014/main" id="{E80799D8-E1E1-410E-A1FE-2F3F23A38DC5}"/>
                </a:ext>
              </a:extLst>
            </p:cNvPr>
            <p:cNvSpPr/>
            <p:nvPr/>
          </p:nvSpPr>
          <p:spPr>
            <a:xfrm>
              <a:off x="460150" y="2322171"/>
              <a:ext cx="5937700" cy="19507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15000"/>
                </a:lnSpc>
              </a:pPr>
              <a:r>
                <a:rPr lang="pt-BR" sz="1400" dirty="0">
                  <a:solidFill>
                    <a:schemeClr val="tx1"/>
                  </a:solidFill>
                  <a:effectLst/>
                  <a:latin typeface="Lato" panose="020F0502020204030203" pitchFamily="34" charset="0"/>
                  <a:ea typeface="Calibri" panose="020F0502020204030204" pitchFamily="34" charset="0"/>
                  <a:cs typeface="Lato" panose="020F0502020204030203" pitchFamily="34" charset="0"/>
                </a:rPr>
                <a:t>Nós da FARMARIN (“</a:t>
              </a:r>
              <a:r>
                <a:rPr lang="pt-BR" sz="1400" b="1" dirty="0">
                  <a:solidFill>
                    <a:schemeClr val="tx1"/>
                  </a:solidFill>
                  <a:effectLst/>
                  <a:latin typeface="Lato" panose="020F0502020204030203" pitchFamily="34" charset="0"/>
                  <a:ea typeface="Calibri" panose="020F0502020204030204" pitchFamily="34" charset="0"/>
                  <a:cs typeface="Lato" panose="020F0502020204030203" pitchFamily="34" charset="0"/>
                </a:rPr>
                <a:t>Nós</a:t>
              </a:r>
              <a:r>
                <a:rPr lang="pt-BR" sz="1400" dirty="0">
                  <a:solidFill>
                    <a:schemeClr val="tx1"/>
                  </a:solidFill>
                  <a:effectLst/>
                  <a:latin typeface="Lato" panose="020F0502020204030203" pitchFamily="34" charset="0"/>
                  <a:ea typeface="Calibri" panose="020F0502020204030204" pitchFamily="34" charset="0"/>
                  <a:cs typeface="Lato" panose="020F0502020204030203" pitchFamily="34" charset="0"/>
                </a:rPr>
                <a:t>”, “</a:t>
              </a:r>
              <a:r>
                <a:rPr lang="pt-BR" sz="1400" b="1" dirty="0">
                  <a:solidFill>
                    <a:schemeClr val="tx1"/>
                  </a:solidFill>
                  <a:effectLst/>
                  <a:latin typeface="Lato" panose="020F0502020204030203" pitchFamily="34" charset="0"/>
                  <a:ea typeface="Calibri" panose="020F0502020204030204" pitchFamily="34" charset="0"/>
                  <a:cs typeface="Lato" panose="020F0502020204030203" pitchFamily="34" charset="0"/>
                </a:rPr>
                <a:t>Empresa</a:t>
              </a:r>
              <a:r>
                <a:rPr lang="pt-BR" sz="1400" dirty="0">
                  <a:solidFill>
                    <a:schemeClr val="tx1"/>
                  </a:solidFill>
                  <a:effectLst/>
                  <a:latin typeface="Lato" panose="020F0502020204030203" pitchFamily="34" charset="0"/>
                  <a:ea typeface="Calibri" panose="020F0502020204030204" pitchFamily="34" charset="0"/>
                  <a:cs typeface="Lato" panose="020F0502020204030203" pitchFamily="34" charset="0"/>
                </a:rPr>
                <a:t>”), inscrita no CNPJ/ME sob o nº 58.635.830/0001-75 e com sede na Rua Pedro de Toledo, nº 600, Jardim Santa Lídia, CEP nº 07.140-000, na Cidade de Guarulhos, Estado de São Paulo, acredita na importância de dar transparência ao usuário do nosso site sobre </a:t>
              </a:r>
              <a:r>
                <a:rPr lang="pt-BR" sz="1400" dirty="0">
                  <a:solidFill>
                    <a:schemeClr val="tx1"/>
                  </a:solidFill>
                  <a:latin typeface="Lato" panose="020F0502020204030203" pitchFamily="34" charset="0"/>
                  <a:ea typeface="Calibri" panose="020F0502020204030204" pitchFamily="34" charset="0"/>
                  <a:cs typeface="Lato" panose="020F0502020204030203" pitchFamily="34" charset="0"/>
                </a:rPr>
                <a:t>como esperamos que você o utilize.</a:t>
              </a:r>
              <a:endParaRPr lang="pt-BR" sz="1400" dirty="0">
                <a:solidFill>
                  <a:schemeClr val="tx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11" name="CaixaDeTexto 10">
              <a:extLst>
                <a:ext uri="{FF2B5EF4-FFF2-40B4-BE49-F238E27FC236}">
                  <a16:creationId xmlns:a16="http://schemas.microsoft.com/office/drawing/2014/main" id="{6B41EB7F-97F5-42A0-8F3D-5CB99F683D31}"/>
                </a:ext>
              </a:extLst>
            </p:cNvPr>
            <p:cNvSpPr txBox="1"/>
            <p:nvPr/>
          </p:nvSpPr>
          <p:spPr>
            <a:xfrm>
              <a:off x="460150" y="4112080"/>
              <a:ext cx="5937700" cy="10620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15000"/>
                </a:lnSpc>
              </a:pPr>
              <a:r>
                <a:rPr lang="pt-BR" sz="1400" dirty="0">
                  <a:effectLst/>
                  <a:latin typeface="Lato" panose="020F0502020204030203" pitchFamily="34" charset="0"/>
                  <a:ea typeface="Calibri" panose="020F0502020204030204" pitchFamily="34" charset="0"/>
                  <a:cs typeface="Lato" panose="020F0502020204030203" pitchFamily="34" charset="0"/>
                </a:rPr>
                <a:t>Por meio destes Termos </a:t>
              </a:r>
              <a:r>
                <a:rPr lang="pt-BR" sz="1400" dirty="0">
                  <a:latin typeface="Lato" panose="020F0502020204030203" pitchFamily="34" charset="0"/>
                  <a:ea typeface="Calibri" panose="020F0502020204030204" pitchFamily="34" charset="0"/>
                  <a:cs typeface="Lato" panose="020F0502020204030203" pitchFamily="34" charset="0"/>
                </a:rPr>
                <a:t>e Condições Gerais </a:t>
              </a:r>
              <a:r>
                <a:rPr lang="pt-BR" sz="1400" dirty="0">
                  <a:effectLst/>
                  <a:latin typeface="Lato" panose="020F0502020204030203" pitchFamily="34" charset="0"/>
                  <a:ea typeface="Calibri" panose="020F0502020204030204" pitchFamily="34" charset="0"/>
                  <a:cs typeface="Lato" panose="020F0502020204030203" pitchFamily="34" charset="0"/>
                </a:rPr>
                <a:t>de Uso (“</a:t>
              </a:r>
              <a:r>
                <a:rPr lang="pt-BR" sz="1400" b="1" dirty="0">
                  <a:latin typeface="Lato" panose="020F0502020204030203" pitchFamily="34" charset="0"/>
                  <a:ea typeface="Calibri" panose="020F0502020204030204" pitchFamily="34" charset="0"/>
                  <a:cs typeface="Lato" panose="020F0502020204030203" pitchFamily="34" charset="0"/>
                </a:rPr>
                <a:t>Termos de Uso</a:t>
              </a:r>
              <a:r>
                <a:rPr lang="pt-BR" sz="1400" dirty="0">
                  <a:effectLst/>
                  <a:latin typeface="Lato" panose="020F0502020204030203" pitchFamily="34" charset="0"/>
                  <a:ea typeface="Calibri" panose="020F0502020204030204" pitchFamily="34" charset="0"/>
                  <a:cs typeface="Lato" panose="020F0502020204030203" pitchFamily="34" charset="0"/>
                </a:rPr>
                <a:t>”), você terá acesso a informações importantes relativas ao </a:t>
              </a:r>
              <a:r>
                <a:rPr lang="pt-BR" sz="1400" dirty="0">
                  <a:latin typeface="Lato" panose="020F0502020204030203" pitchFamily="34" charset="0"/>
                  <a:ea typeface="Calibri" panose="020F0502020204030204" pitchFamily="34" charset="0"/>
                  <a:cs typeface="Lato" panose="020F0502020204030203" pitchFamily="34" charset="0"/>
                </a:rPr>
                <a:t>funcionamento do nosso site e serviços que poderão ser prestados por meio deste ambiente.</a:t>
              </a:r>
              <a:r>
                <a:rPr lang="pt-BR" sz="1400" dirty="0">
                  <a:effectLst/>
                  <a:latin typeface="Lato" panose="020F0502020204030203" pitchFamily="34" charset="0"/>
                  <a:ea typeface="Calibri" panose="020F0502020204030204" pitchFamily="34" charset="0"/>
                  <a:cs typeface="Lato" panose="020F0502020204030203" pitchFamily="34" charset="0"/>
                </a:rPr>
                <a:t> </a:t>
              </a:r>
            </a:p>
          </p:txBody>
        </p:sp>
      </p:grpSp>
      <p:grpSp>
        <p:nvGrpSpPr>
          <p:cNvPr id="12" name="Agrupar 11">
            <a:extLst>
              <a:ext uri="{FF2B5EF4-FFF2-40B4-BE49-F238E27FC236}">
                <a16:creationId xmlns:a16="http://schemas.microsoft.com/office/drawing/2014/main" id="{3BD85D2F-5536-4F9E-A4D3-12D95AE8BAAF}"/>
              </a:ext>
            </a:extLst>
          </p:cNvPr>
          <p:cNvGrpSpPr/>
          <p:nvPr/>
        </p:nvGrpSpPr>
        <p:grpSpPr>
          <a:xfrm>
            <a:off x="153097" y="4426239"/>
            <a:ext cx="6545177" cy="1110090"/>
            <a:chOff x="168444" y="2802174"/>
            <a:chExt cx="6545177" cy="1110090"/>
          </a:xfrm>
        </p:grpSpPr>
        <p:grpSp>
          <p:nvGrpSpPr>
            <p:cNvPr id="13" name="Agrupar 12">
              <a:extLst>
                <a:ext uri="{FF2B5EF4-FFF2-40B4-BE49-F238E27FC236}">
                  <a16:creationId xmlns:a16="http://schemas.microsoft.com/office/drawing/2014/main" id="{5E724780-1031-46D0-BF4E-BABF065EBE8D}"/>
                </a:ext>
              </a:extLst>
            </p:cNvPr>
            <p:cNvGrpSpPr/>
            <p:nvPr/>
          </p:nvGrpSpPr>
          <p:grpSpPr>
            <a:xfrm>
              <a:off x="168444" y="3048408"/>
              <a:ext cx="6545177" cy="863856"/>
              <a:chOff x="385012" y="3108566"/>
              <a:chExt cx="6172199" cy="863856"/>
            </a:xfrm>
          </p:grpSpPr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5F761950-0FC2-4468-A46C-F9D754CFA490}"/>
                  </a:ext>
                </a:extLst>
              </p:cNvPr>
              <p:cNvSpPr txBox="1"/>
              <p:nvPr/>
            </p:nvSpPr>
            <p:spPr>
              <a:xfrm>
                <a:off x="495936" y="3261739"/>
                <a:ext cx="5970671" cy="560923"/>
              </a:xfrm>
              <a:prstGeom prst="rect">
                <a:avLst/>
              </a:prstGeom>
              <a:solidFill>
                <a:srgbClr val="F8CBAD"/>
              </a:solidFill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pt-BR" sz="1400" b="1" dirty="0">
                    <a:effectLst/>
                    <a:latin typeface="Lato" panose="020F0502020204030203" pitchFamily="34" charset="0"/>
                    <a:ea typeface="Calibri" panose="020F0502020204030204" pitchFamily="34" charset="0"/>
                    <a:cs typeface="Lato" panose="020F0502020204030203" pitchFamily="34" charset="0"/>
                  </a:rPr>
                  <a:t>Caso você não concorde com as disposições destes Termos de Uso do Site ou da Política de Privacidade, por favor encerre a utilização deste site.</a:t>
                </a:r>
                <a:endParaRPr lang="pt-BR" sz="1400" dirty="0">
                  <a:solidFill>
                    <a:srgbClr val="0070C0"/>
                  </a:solidFill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Lato" panose="020F0502020204030203" pitchFamily="34" charset="0"/>
                </a:endParaRPr>
              </a:p>
            </p:txBody>
          </p:sp>
          <p:sp>
            <p:nvSpPr>
              <p:cNvPr id="16" name="Retângulo 15">
                <a:extLst>
                  <a:ext uri="{FF2B5EF4-FFF2-40B4-BE49-F238E27FC236}">
                    <a16:creationId xmlns:a16="http://schemas.microsoft.com/office/drawing/2014/main" id="{B86A6619-E39D-4ACB-A595-7CE69314509C}"/>
                  </a:ext>
                </a:extLst>
              </p:cNvPr>
              <p:cNvSpPr/>
              <p:nvPr/>
            </p:nvSpPr>
            <p:spPr>
              <a:xfrm>
                <a:off x="385012" y="3108566"/>
                <a:ext cx="6172199" cy="863856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  <p:pic>
          <p:nvPicPr>
            <p:cNvPr id="14" name="Imagem 13" descr="Ícone&#10;&#10;Descrição gerada automaticamente">
              <a:extLst>
                <a:ext uri="{FF2B5EF4-FFF2-40B4-BE49-F238E27FC236}">
                  <a16:creationId xmlns:a16="http://schemas.microsoft.com/office/drawing/2014/main" id="{D1695F3B-BC15-4072-9C8E-BB2255F0240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071" y="2802174"/>
              <a:ext cx="399407" cy="399407"/>
            </a:xfrm>
            <a:prstGeom prst="rect">
              <a:avLst/>
            </a:prstGeom>
          </p:spPr>
        </p:pic>
      </p:grpSp>
      <p:grpSp>
        <p:nvGrpSpPr>
          <p:cNvPr id="18" name="Agrupar 17">
            <a:extLst>
              <a:ext uri="{FF2B5EF4-FFF2-40B4-BE49-F238E27FC236}">
                <a16:creationId xmlns:a16="http://schemas.microsoft.com/office/drawing/2014/main" id="{161D3B96-3A29-439A-A897-007501EF77F1}"/>
              </a:ext>
            </a:extLst>
          </p:cNvPr>
          <p:cNvGrpSpPr/>
          <p:nvPr/>
        </p:nvGrpSpPr>
        <p:grpSpPr>
          <a:xfrm>
            <a:off x="14407" y="5834435"/>
            <a:ext cx="5989320" cy="374571"/>
            <a:chOff x="0" y="1198512"/>
            <a:chExt cx="5989320" cy="374571"/>
          </a:xfrm>
        </p:grpSpPr>
        <p:sp>
          <p:nvSpPr>
            <p:cNvPr id="19" name="CaixaDeTexto 18">
              <a:extLst>
                <a:ext uri="{FF2B5EF4-FFF2-40B4-BE49-F238E27FC236}">
                  <a16:creationId xmlns:a16="http://schemas.microsoft.com/office/drawing/2014/main" id="{F327B205-9490-450F-B96E-5F8462B67191}"/>
                </a:ext>
              </a:extLst>
            </p:cNvPr>
            <p:cNvSpPr txBox="1"/>
            <p:nvPr/>
          </p:nvSpPr>
          <p:spPr>
            <a:xfrm>
              <a:off x="655320" y="1198512"/>
              <a:ext cx="5334000" cy="374571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dirty="0">
                  <a:latin typeface="Raleway Light" pitchFamily="2" charset="0"/>
                </a:rPr>
                <a:t>MENORES DE IDADE</a:t>
              </a:r>
            </a:p>
          </p:txBody>
        </p:sp>
        <p:cxnSp>
          <p:nvCxnSpPr>
            <p:cNvPr id="20" name="Conector reto 19">
              <a:extLst>
                <a:ext uri="{FF2B5EF4-FFF2-40B4-BE49-F238E27FC236}">
                  <a16:creationId xmlns:a16="http://schemas.microsoft.com/office/drawing/2014/main" id="{B4DA68A7-53A5-482F-B144-A4EE210FBDF5}"/>
                </a:ext>
              </a:extLst>
            </p:cNvPr>
            <p:cNvCxnSpPr>
              <a:cxnSpLocks/>
              <a:endCxn id="19" idx="1"/>
            </p:cNvCxnSpPr>
            <p:nvPr/>
          </p:nvCxnSpPr>
          <p:spPr>
            <a:xfrm>
              <a:off x="0" y="1385797"/>
              <a:ext cx="655320" cy="1"/>
            </a:xfrm>
            <a:prstGeom prst="line">
              <a:avLst/>
            </a:prstGeom>
            <a:ln w="28575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5E8F0720-C6B2-48AB-855C-40424B6A6513}"/>
              </a:ext>
            </a:extLst>
          </p:cNvPr>
          <p:cNvSpPr txBox="1"/>
          <p:nvPr/>
        </p:nvSpPr>
        <p:spPr>
          <a:xfrm>
            <a:off x="363908" y="6400754"/>
            <a:ext cx="5088110" cy="30385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t-BR" sz="1400" dirty="0">
                <a:latin typeface="Lato" panose="020F0502020204030203" pitchFamily="34" charset="0"/>
                <a:ea typeface="Calibri" panose="020F0502020204030204" pitchFamily="34" charset="0"/>
                <a:cs typeface="Lato" panose="020F0502020204030203" pitchFamily="34" charset="0"/>
              </a:rPr>
              <a:t>Acreditamos que nossos clientes são todos maiores de 18 anos. Contudo, em alguns casos excepcionais, clientes menores de idade poderão acessar nosso site.</a:t>
            </a:r>
            <a:r>
              <a:rPr lang="pt-BR" sz="14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Lato" panose="020F0502020204030203" pitchFamily="34" charset="0"/>
              </a:rPr>
              <a:t> Nesse caso, </a:t>
            </a:r>
            <a:r>
              <a:rPr lang="pt-BR" sz="1400" b="1" dirty="0">
                <a:effectLst/>
                <a:highlight>
                  <a:srgbClr val="F8CBAD"/>
                </a:highlight>
                <a:latin typeface="Lato" panose="020F0502020204030203" pitchFamily="34" charset="0"/>
                <a:ea typeface="Calibri" panose="020F0502020204030204" pitchFamily="34" charset="0"/>
                <a:cs typeface="Lato" panose="020F0502020204030203" pitchFamily="34" charset="0"/>
              </a:rPr>
              <a:t>para a sua utilização, é necessário ter mais de 18 (dezoito) anos, ou obter a permissão do seu pai/mãe ou responsável legal para utilizá-lo. </a:t>
            </a:r>
          </a:p>
          <a:p>
            <a:pPr algn="just">
              <a:lnSpc>
                <a:spcPct val="115000"/>
              </a:lnSpc>
            </a:pPr>
            <a:r>
              <a:rPr lang="pt-BR" sz="14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Lato" panose="020F0502020204030203" pitchFamily="34" charset="0"/>
              </a:rPr>
              <a:t> </a:t>
            </a:r>
          </a:p>
          <a:p>
            <a:pPr algn="just">
              <a:lnSpc>
                <a:spcPct val="115000"/>
              </a:lnSpc>
            </a:pPr>
            <a:r>
              <a:rPr lang="pt-BR" sz="14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Lato" panose="020F0502020204030203" pitchFamily="34" charset="0"/>
              </a:rPr>
              <a:t>Informamos, ainda, que os pais ou responsáveis legais são diretamente responsáveis pela interação de um menor de idade com o site da </a:t>
            </a:r>
            <a:r>
              <a:rPr lang="pt-BR" sz="1400" b="1" dirty="0" err="1">
                <a:effectLst/>
                <a:latin typeface="Lato" panose="020F0502020204030203" pitchFamily="34" charset="0"/>
                <a:ea typeface="Calibri" panose="020F0502020204030204" pitchFamily="34" charset="0"/>
                <a:cs typeface="Lato" panose="020F0502020204030203" pitchFamily="34" charset="0"/>
              </a:rPr>
              <a:t>Farmarin</a:t>
            </a:r>
            <a:r>
              <a:rPr lang="pt-BR" sz="14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Lato" panose="020F0502020204030203" pitchFamily="34" charset="0"/>
              </a:rPr>
              <a:t>, e poderão ser responsabilizados, em qualquer esfera judicial, por eventual uso inadequado do site por menores de idade.</a:t>
            </a:r>
          </a:p>
        </p:txBody>
      </p:sp>
      <p:grpSp>
        <p:nvGrpSpPr>
          <p:cNvPr id="34" name="Agrupar 33">
            <a:extLst>
              <a:ext uri="{FF2B5EF4-FFF2-40B4-BE49-F238E27FC236}">
                <a16:creationId xmlns:a16="http://schemas.microsoft.com/office/drawing/2014/main" id="{1EC2ACDB-D90E-400E-BA0A-878EB79DBAEF}"/>
              </a:ext>
            </a:extLst>
          </p:cNvPr>
          <p:cNvGrpSpPr/>
          <p:nvPr/>
        </p:nvGrpSpPr>
        <p:grpSpPr>
          <a:xfrm>
            <a:off x="0" y="9659650"/>
            <a:ext cx="6331604" cy="404231"/>
            <a:chOff x="5438" y="1198512"/>
            <a:chExt cx="5892442" cy="646986"/>
          </a:xfrm>
        </p:grpSpPr>
        <p:sp>
          <p:nvSpPr>
            <p:cNvPr id="35" name="CaixaDeTexto 34">
              <a:extLst>
                <a:ext uri="{FF2B5EF4-FFF2-40B4-BE49-F238E27FC236}">
                  <a16:creationId xmlns:a16="http://schemas.microsoft.com/office/drawing/2014/main" id="{4C2A659C-7134-4E34-A6ED-0C7699A322EE}"/>
                </a:ext>
              </a:extLst>
            </p:cNvPr>
            <p:cNvSpPr txBox="1"/>
            <p:nvPr/>
          </p:nvSpPr>
          <p:spPr>
            <a:xfrm>
              <a:off x="655320" y="1198512"/>
              <a:ext cx="5242560" cy="646986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dirty="0">
                  <a:latin typeface="Raleway Light" pitchFamily="2" charset="0"/>
                </a:rPr>
                <a:t>FUNCIONALIDADES OFERECIDAS POR MEIO DESTE SITE</a:t>
              </a:r>
            </a:p>
          </p:txBody>
        </p:sp>
        <p:cxnSp>
          <p:nvCxnSpPr>
            <p:cNvPr id="36" name="Conector reto 35">
              <a:extLst>
                <a:ext uri="{FF2B5EF4-FFF2-40B4-BE49-F238E27FC236}">
                  <a16:creationId xmlns:a16="http://schemas.microsoft.com/office/drawing/2014/main" id="{94733B0B-6A2E-4EE8-8040-11FED91C6127}"/>
                </a:ext>
              </a:extLst>
            </p:cNvPr>
            <p:cNvCxnSpPr>
              <a:cxnSpLocks/>
              <a:endCxn id="35" idx="1"/>
            </p:cNvCxnSpPr>
            <p:nvPr/>
          </p:nvCxnSpPr>
          <p:spPr>
            <a:xfrm>
              <a:off x="5438" y="1522005"/>
              <a:ext cx="649882" cy="0"/>
            </a:xfrm>
            <a:prstGeom prst="line">
              <a:avLst/>
            </a:prstGeom>
            <a:ln w="28575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36AE9A5F-C8AB-46BC-9DEC-5F6B1D21C740}"/>
              </a:ext>
            </a:extLst>
          </p:cNvPr>
          <p:cNvSpPr txBox="1"/>
          <p:nvPr/>
        </p:nvSpPr>
        <p:spPr>
          <a:xfrm>
            <a:off x="363908" y="10414632"/>
            <a:ext cx="5156785" cy="1304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t-BR" sz="14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Lato" panose="020F0502020204030203" pitchFamily="34" charset="0"/>
              </a:rPr>
              <a:t>Por meio deste site, você poderá ter acesso </a:t>
            </a:r>
            <a:r>
              <a:rPr lang="pt-BR" sz="1400" dirty="0">
                <a:latin typeface="Lato" panose="020F0502020204030203" pitchFamily="34" charset="0"/>
                <a:ea typeface="Calibri" panose="020F0502020204030204" pitchFamily="34" charset="0"/>
                <a:cs typeface="Lato" panose="020F0502020204030203" pitchFamily="34" charset="0"/>
              </a:rPr>
              <a:t>a informações institucionais da </a:t>
            </a:r>
            <a:r>
              <a:rPr lang="pt-BR" sz="1400" dirty="0" err="1">
                <a:latin typeface="Lato" panose="020F0502020204030203" pitchFamily="34" charset="0"/>
                <a:ea typeface="Calibri" panose="020F0502020204030204" pitchFamily="34" charset="0"/>
                <a:cs typeface="Lato" panose="020F0502020204030203" pitchFamily="34" charset="0"/>
              </a:rPr>
              <a:t>Farmarin</a:t>
            </a:r>
            <a:r>
              <a:rPr lang="pt-BR" sz="1400" dirty="0">
                <a:latin typeface="Lato" panose="020F0502020204030203" pitchFamily="34" charset="0"/>
                <a:ea typeface="Calibri" panose="020F0502020204030204" pitchFamily="34" charset="0"/>
                <a:cs typeface="Lato" panose="020F0502020204030203" pitchFamily="34" charset="0"/>
              </a:rPr>
              <a:t>, de seus produtos, bem como poderá acessar laudos de um lote específico,  contatar a empresa sobre eventuais efeitos adversos observados ou ainda contatar sua área comercial.</a:t>
            </a:r>
            <a:endParaRPr lang="pt-BR" sz="1400" dirty="0">
              <a:effectLst/>
              <a:latin typeface="Lato" panose="020F0502020204030203" pitchFamily="34" charset="0"/>
              <a:ea typeface="Calibri" panose="020F0502020204030204" pitchFamily="34" charset="0"/>
              <a:cs typeface="Lato" panose="020F0502020204030203" pitchFamily="34" charset="0"/>
            </a:endParaRPr>
          </a:p>
        </p:txBody>
      </p:sp>
      <p:pic>
        <p:nvPicPr>
          <p:cNvPr id="30" name="Imagem 29">
            <a:extLst>
              <a:ext uri="{FF2B5EF4-FFF2-40B4-BE49-F238E27FC236}">
                <a16:creationId xmlns:a16="http://schemas.microsoft.com/office/drawing/2014/main" id="{9CCE4C15-CCC1-4502-8888-D73DA50C6EC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578" y="11476664"/>
            <a:ext cx="1384382" cy="704421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Imagem 28" descr="Forma&#10;&#10;Descrição gerada automaticamente com confiança baixa">
            <a:extLst>
              <a:ext uri="{FF2B5EF4-FFF2-40B4-BE49-F238E27FC236}">
                <a16:creationId xmlns:a16="http://schemas.microsoft.com/office/drawing/2014/main" id="{317EEF12-F6B7-41D2-B52F-B5A9D52DFE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7103" y="10413253"/>
            <a:ext cx="920759" cy="920759"/>
          </a:xfrm>
          <a:prstGeom prst="rect">
            <a:avLst/>
          </a:prstGeom>
        </p:spPr>
      </p:pic>
      <p:pic>
        <p:nvPicPr>
          <p:cNvPr id="24" name="Imagem 23" descr="Forma&#10;&#10;Descrição gerada automaticamente com confiança baixa">
            <a:extLst>
              <a:ext uri="{FF2B5EF4-FFF2-40B4-BE49-F238E27FC236}">
                <a16:creationId xmlns:a16="http://schemas.microsoft.com/office/drawing/2014/main" id="{C92163BA-FB4C-468B-AB46-80BD32FC1F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20693" y="6459226"/>
            <a:ext cx="1167741" cy="1167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535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agem 27">
            <a:extLst>
              <a:ext uri="{FF2B5EF4-FFF2-40B4-BE49-F238E27FC236}">
                <a16:creationId xmlns:a16="http://schemas.microsoft.com/office/drawing/2014/main" id="{A8EE6940-BDBB-4865-B5F9-DC47886E706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578" y="11476664"/>
            <a:ext cx="1384382" cy="70442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3" name="Agrupar 22">
            <a:extLst>
              <a:ext uri="{FF2B5EF4-FFF2-40B4-BE49-F238E27FC236}">
                <a16:creationId xmlns:a16="http://schemas.microsoft.com/office/drawing/2014/main" id="{694247DA-04E6-46DD-BB8A-EAC18948C89C}"/>
              </a:ext>
            </a:extLst>
          </p:cNvPr>
          <p:cNvGrpSpPr/>
          <p:nvPr/>
        </p:nvGrpSpPr>
        <p:grpSpPr>
          <a:xfrm>
            <a:off x="0" y="3602568"/>
            <a:ext cx="5897880" cy="374571"/>
            <a:chOff x="0" y="1198512"/>
            <a:chExt cx="5897880" cy="374571"/>
          </a:xfrm>
        </p:grpSpPr>
        <p:sp>
          <p:nvSpPr>
            <p:cNvPr id="24" name="CaixaDeTexto 23">
              <a:extLst>
                <a:ext uri="{FF2B5EF4-FFF2-40B4-BE49-F238E27FC236}">
                  <a16:creationId xmlns:a16="http://schemas.microsoft.com/office/drawing/2014/main" id="{04D2C2F1-F936-46A9-9F22-80AEB53768AF}"/>
                </a:ext>
              </a:extLst>
            </p:cNvPr>
            <p:cNvSpPr txBox="1"/>
            <p:nvPr/>
          </p:nvSpPr>
          <p:spPr>
            <a:xfrm>
              <a:off x="655320" y="1198512"/>
              <a:ext cx="5242560" cy="374571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dirty="0">
                  <a:latin typeface="Raleway Light" pitchFamily="2" charset="0"/>
                </a:rPr>
                <a:t>SUA INTERAÇÃO COM O SITE E GARANTIAS</a:t>
              </a:r>
            </a:p>
          </p:txBody>
        </p:sp>
        <p:cxnSp>
          <p:nvCxnSpPr>
            <p:cNvPr id="25" name="Conector reto 24">
              <a:extLst>
                <a:ext uri="{FF2B5EF4-FFF2-40B4-BE49-F238E27FC236}">
                  <a16:creationId xmlns:a16="http://schemas.microsoft.com/office/drawing/2014/main" id="{1E19DED3-1CB0-4E33-B3E5-9BFEB3CD2A9D}"/>
                </a:ext>
              </a:extLst>
            </p:cNvPr>
            <p:cNvCxnSpPr>
              <a:cxnSpLocks/>
              <a:endCxn id="24" idx="1"/>
            </p:cNvCxnSpPr>
            <p:nvPr/>
          </p:nvCxnSpPr>
          <p:spPr>
            <a:xfrm>
              <a:off x="0" y="1385798"/>
              <a:ext cx="655320" cy="0"/>
            </a:xfrm>
            <a:prstGeom prst="line">
              <a:avLst/>
            </a:prstGeom>
            <a:ln w="28575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82F60516-A670-4929-B102-2B103767B6E3}"/>
              </a:ext>
            </a:extLst>
          </p:cNvPr>
          <p:cNvSpPr txBox="1"/>
          <p:nvPr/>
        </p:nvSpPr>
        <p:spPr>
          <a:xfrm>
            <a:off x="327660" y="4232918"/>
            <a:ext cx="5242560" cy="15519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t-BR" sz="14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Lato" panose="020F0502020204030203" pitchFamily="34" charset="0"/>
              </a:rPr>
              <a:t>Você deverá utilizar este site de forma lícita, respeitando as leis brasileiras, e observando não somente os seus direitos e obrigações, mas também os direitos e obrigações da </a:t>
            </a:r>
            <a:r>
              <a:rPr lang="pt-BR" sz="1400" dirty="0" err="1">
                <a:effectLst/>
                <a:latin typeface="Lato" panose="020F0502020204030203" pitchFamily="34" charset="0"/>
                <a:ea typeface="Calibri" panose="020F0502020204030204" pitchFamily="34" charset="0"/>
                <a:cs typeface="Lato" panose="020F0502020204030203" pitchFamily="34" charset="0"/>
              </a:rPr>
              <a:t>Farmarin</a:t>
            </a:r>
            <a:r>
              <a:rPr lang="pt-BR" sz="14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Lato" panose="020F0502020204030203" pitchFamily="34" charset="0"/>
              </a:rPr>
              <a:t>. Dessa forma, não utilize este site de forma contrária a estes Termos de Uso e </a:t>
            </a:r>
            <a:r>
              <a:rPr lang="pt-BR" sz="1400" dirty="0">
                <a:latin typeface="Lato" panose="020F0502020204030203" pitchFamily="34" charset="0"/>
                <a:ea typeface="Calibri" panose="020F0502020204030204" pitchFamily="34" charset="0"/>
                <a:cs typeface="Lato" panose="020F0502020204030203" pitchFamily="34" charset="0"/>
              </a:rPr>
              <a:t>à</a:t>
            </a:r>
            <a:r>
              <a:rPr lang="pt-BR" sz="14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Lato" panose="020F0502020204030203" pitchFamily="34" charset="0"/>
              </a:rPr>
              <a:t> Política de Privacidade, ou demais documentos aplicáveis. </a:t>
            </a:r>
          </a:p>
        </p:txBody>
      </p:sp>
      <p:grpSp>
        <p:nvGrpSpPr>
          <p:cNvPr id="56" name="Agrupar 55">
            <a:extLst>
              <a:ext uri="{FF2B5EF4-FFF2-40B4-BE49-F238E27FC236}">
                <a16:creationId xmlns:a16="http://schemas.microsoft.com/office/drawing/2014/main" id="{2E045EC4-003C-4CF5-9D83-12C3771AD5BA}"/>
              </a:ext>
            </a:extLst>
          </p:cNvPr>
          <p:cNvGrpSpPr/>
          <p:nvPr/>
        </p:nvGrpSpPr>
        <p:grpSpPr>
          <a:xfrm>
            <a:off x="0" y="7522949"/>
            <a:ext cx="6858000" cy="1981994"/>
            <a:chOff x="0" y="8263033"/>
            <a:chExt cx="6858000" cy="1981994"/>
          </a:xfrm>
        </p:grpSpPr>
        <p:grpSp>
          <p:nvGrpSpPr>
            <p:cNvPr id="46" name="Agrupar 45">
              <a:extLst>
                <a:ext uri="{FF2B5EF4-FFF2-40B4-BE49-F238E27FC236}">
                  <a16:creationId xmlns:a16="http://schemas.microsoft.com/office/drawing/2014/main" id="{F7001089-F398-4D9C-A7EF-73DC66EF47EA}"/>
                </a:ext>
              </a:extLst>
            </p:cNvPr>
            <p:cNvGrpSpPr/>
            <p:nvPr/>
          </p:nvGrpSpPr>
          <p:grpSpPr>
            <a:xfrm>
              <a:off x="0" y="8263033"/>
              <a:ext cx="6858000" cy="1981994"/>
              <a:chOff x="0" y="8304644"/>
              <a:chExt cx="6858000" cy="1981994"/>
            </a:xfrm>
          </p:grpSpPr>
          <p:sp>
            <p:nvSpPr>
              <p:cNvPr id="45" name="Retângulo 44">
                <a:extLst>
                  <a:ext uri="{FF2B5EF4-FFF2-40B4-BE49-F238E27FC236}">
                    <a16:creationId xmlns:a16="http://schemas.microsoft.com/office/drawing/2014/main" id="{8D331B6D-8EC9-48B3-AFAF-7A8E23031AF6}"/>
                  </a:ext>
                </a:extLst>
              </p:cNvPr>
              <p:cNvSpPr/>
              <p:nvPr/>
            </p:nvSpPr>
            <p:spPr>
              <a:xfrm>
                <a:off x="0" y="8304644"/>
                <a:ext cx="6858000" cy="198199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4" name="CaixaDeTexto 43">
                <a:extLst>
                  <a:ext uri="{FF2B5EF4-FFF2-40B4-BE49-F238E27FC236}">
                    <a16:creationId xmlns:a16="http://schemas.microsoft.com/office/drawing/2014/main" id="{677422F5-957A-4E91-B02C-9A62724D0829}"/>
                  </a:ext>
                </a:extLst>
              </p:cNvPr>
              <p:cNvSpPr txBox="1"/>
              <p:nvPr/>
            </p:nvSpPr>
            <p:spPr>
              <a:xfrm>
                <a:off x="1226749" y="8433795"/>
                <a:ext cx="5367401" cy="179972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</a:pPr>
                <a:r>
                  <a:rPr lang="pt-BR" sz="1400" dirty="0">
                    <a:latin typeface="Lato" panose="020F0502020204030203" pitchFamily="34" charset="0"/>
                  </a:rPr>
                  <a:t>O Usuário é o único e exclusivo responsável pelo uso do site a partir das informações pessoais compartilhadas, comprometendo-se a indenizar integralmente a </a:t>
                </a:r>
                <a:r>
                  <a:rPr lang="pt-BR" sz="1400" dirty="0" err="1">
                    <a:effectLst/>
                    <a:latin typeface="Lato" panose="020F0502020204030203" pitchFamily="34" charset="0"/>
                    <a:ea typeface="Calibri" panose="020F0502020204030204" pitchFamily="34" charset="0"/>
                    <a:cs typeface="Lato" panose="020F0502020204030203" pitchFamily="34" charset="0"/>
                  </a:rPr>
                  <a:t>Farmarin</a:t>
                </a:r>
                <a:r>
                  <a:rPr lang="pt-BR" sz="1400" dirty="0">
                    <a:effectLst/>
                    <a:latin typeface="Lato" panose="020F0502020204030203" pitchFamily="34" charset="0"/>
                    <a:ea typeface="Calibri" panose="020F0502020204030204" pitchFamily="34" charset="0"/>
                    <a:cs typeface="Lato" panose="020F0502020204030203" pitchFamily="34" charset="0"/>
                  </a:rPr>
                  <a:t> </a:t>
                </a:r>
                <a:r>
                  <a:rPr lang="pt-BR" sz="1400" dirty="0">
                    <a:latin typeface="Lato" panose="020F0502020204030203" pitchFamily="34" charset="0"/>
                  </a:rPr>
                  <a:t>pelos danos que lhe causar em razão do uso ilegal ou irregular da plataforma. </a:t>
                </a:r>
                <a:r>
                  <a:rPr lang="pt-BR" sz="1400" dirty="0">
                    <a:effectLst/>
                    <a:latin typeface="Lato" panose="020F0502020204030203" pitchFamily="34" charset="0"/>
                    <a:ea typeface="Calibri" panose="020F0502020204030204" pitchFamily="34" charset="0"/>
                    <a:cs typeface="Lato" panose="020F0502020204030203" pitchFamily="34" charset="0"/>
                  </a:rPr>
                  <a:t>Caso você faça uso deste site de forma a violar os Termos de Uso ou a Política de Privacidade d</a:t>
                </a:r>
                <a:r>
                  <a:rPr lang="pt-BR" sz="1400" dirty="0">
                    <a:latin typeface="Lato" panose="020F0502020204030203" pitchFamily="34" charset="0"/>
                  </a:rPr>
                  <a:t>a </a:t>
                </a:r>
                <a:r>
                  <a:rPr lang="pt-BR" sz="1400" dirty="0" err="1">
                    <a:effectLst/>
                    <a:latin typeface="Lato" panose="020F0502020204030203" pitchFamily="34" charset="0"/>
                    <a:ea typeface="Calibri" panose="020F0502020204030204" pitchFamily="34" charset="0"/>
                    <a:cs typeface="Lato" panose="020F0502020204030203" pitchFamily="34" charset="0"/>
                  </a:rPr>
                  <a:t>Farmarin</a:t>
                </a:r>
                <a:r>
                  <a:rPr lang="pt-BR" sz="1400" dirty="0">
                    <a:effectLst/>
                    <a:latin typeface="Lato" panose="020F0502020204030203" pitchFamily="34" charset="0"/>
                    <a:ea typeface="Calibri" panose="020F0502020204030204" pitchFamily="34" charset="0"/>
                    <a:cs typeface="Lato" panose="020F0502020204030203" pitchFamily="34" charset="0"/>
                  </a:rPr>
                  <a:t>, poderemos suspender o seu acesso por tempo indeterminado.</a:t>
                </a:r>
              </a:p>
            </p:txBody>
          </p:sp>
        </p:grpSp>
        <p:pic>
          <p:nvPicPr>
            <p:cNvPr id="48" name="Gráfico 47">
              <a:extLst>
                <a:ext uri="{FF2B5EF4-FFF2-40B4-BE49-F238E27FC236}">
                  <a16:creationId xmlns:a16="http://schemas.microsoft.com/office/drawing/2014/main" id="{D021AE66-36EA-4A06-8D1A-CE8B006DF19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86292" y="8714725"/>
              <a:ext cx="998606" cy="998606"/>
            </a:xfrm>
            <a:prstGeom prst="rect">
              <a:avLst/>
            </a:prstGeom>
          </p:spPr>
        </p:pic>
      </p:grpSp>
      <p:grpSp>
        <p:nvGrpSpPr>
          <p:cNvPr id="55" name="Agrupar 54">
            <a:extLst>
              <a:ext uri="{FF2B5EF4-FFF2-40B4-BE49-F238E27FC236}">
                <a16:creationId xmlns:a16="http://schemas.microsoft.com/office/drawing/2014/main" id="{28CEE99A-FB2E-4DC6-82E5-BC27F9A1E24A}"/>
              </a:ext>
            </a:extLst>
          </p:cNvPr>
          <p:cNvGrpSpPr/>
          <p:nvPr/>
        </p:nvGrpSpPr>
        <p:grpSpPr>
          <a:xfrm>
            <a:off x="357754" y="408377"/>
            <a:ext cx="6241095" cy="2801627"/>
            <a:chOff x="357754" y="408377"/>
            <a:chExt cx="6241095" cy="2801627"/>
          </a:xfrm>
        </p:grpSpPr>
        <p:sp>
          <p:nvSpPr>
            <p:cNvPr id="29" name="CaixaDeTexto 28">
              <a:extLst>
                <a:ext uri="{FF2B5EF4-FFF2-40B4-BE49-F238E27FC236}">
                  <a16:creationId xmlns:a16="http://schemas.microsoft.com/office/drawing/2014/main" id="{D22CC297-9ED9-41E9-87F9-25B7F415D019}"/>
                </a:ext>
              </a:extLst>
            </p:cNvPr>
            <p:cNvSpPr txBox="1"/>
            <p:nvPr/>
          </p:nvSpPr>
          <p:spPr>
            <a:xfrm>
              <a:off x="357754" y="408377"/>
              <a:ext cx="6236396" cy="1056443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wrap="square">
              <a:spAutoFit/>
            </a:bodyPr>
            <a:lstStyle/>
            <a:p>
              <a:pPr algn="just">
                <a:lnSpc>
                  <a:spcPct val="115000"/>
                </a:lnSpc>
              </a:pPr>
              <a:r>
                <a:rPr lang="pt-BR" sz="1400" dirty="0">
                  <a:effectLst/>
                  <a:latin typeface="Lato" panose="020F0502020204030203" pitchFamily="34" charset="0"/>
                  <a:ea typeface="Calibri" panose="020F0502020204030204" pitchFamily="34" charset="0"/>
                  <a:cs typeface="Lato" panose="020F0502020204030203" pitchFamily="34" charset="0"/>
                </a:rPr>
                <a:t>Além disso, você terá acesso a sites de organizações e sociedades de saúde, </a:t>
              </a:r>
              <a:r>
                <a:rPr lang="pt-BR" sz="1400" dirty="0">
                  <a:latin typeface="Lato" panose="020F0502020204030203" pitchFamily="34" charset="0"/>
                  <a:ea typeface="Calibri" panose="020F0502020204030204" pitchFamily="34" charset="0"/>
                  <a:cs typeface="Lato" panose="020F0502020204030203" pitchFamily="34" charset="0"/>
                </a:rPr>
                <a:t>à </a:t>
              </a:r>
              <a:r>
                <a:rPr lang="pt-BR" sz="1400" dirty="0">
                  <a:effectLst/>
                  <a:latin typeface="Lato" panose="020F0502020204030203" pitchFamily="34" charset="0"/>
                  <a:ea typeface="Calibri" panose="020F0502020204030204" pitchFamily="34" charset="0"/>
                  <a:cs typeface="Lato" panose="020F0502020204030203" pitchFamily="34" charset="0"/>
                </a:rPr>
                <a:t>localização da empresa, </a:t>
              </a:r>
              <a:r>
                <a:rPr lang="pt-BR" sz="1400" dirty="0">
                  <a:latin typeface="Lato" panose="020F0502020204030203" pitchFamily="34" charset="0"/>
                  <a:ea typeface="Calibri" panose="020F0502020204030204" pitchFamily="34" charset="0"/>
                  <a:cs typeface="Lato" panose="020F0502020204030203" pitchFamily="34" charset="0"/>
                </a:rPr>
                <a:t>à</a:t>
              </a:r>
              <a:r>
                <a:rPr lang="pt-BR" sz="1400" dirty="0">
                  <a:effectLst/>
                  <a:latin typeface="Lato" panose="020F0502020204030203" pitchFamily="34" charset="0"/>
                  <a:ea typeface="Calibri" panose="020F0502020204030204" pitchFamily="34" charset="0"/>
                  <a:cs typeface="Lato" panose="020F0502020204030203" pitchFamily="34" charset="0"/>
                </a:rPr>
                <a:t> informações de contato para enviar dúvidas, sugestões e/ou reclamações, e </a:t>
              </a:r>
              <a:r>
                <a:rPr lang="pt-BR" sz="1400" dirty="0">
                  <a:latin typeface="Lato" panose="020F0502020204030203" pitchFamily="34" charset="0"/>
                  <a:ea typeface="Calibri" panose="020F0502020204030204" pitchFamily="34" charset="0"/>
                  <a:cs typeface="Lato" panose="020F0502020204030203" pitchFamily="34" charset="0"/>
                </a:rPr>
                <a:t>à contatos de responsáveis comerciais</a:t>
              </a:r>
              <a:r>
                <a:rPr lang="pt-BR" sz="1400" dirty="0">
                  <a:effectLst/>
                  <a:latin typeface="Lato" panose="020F0502020204030203" pitchFamily="34" charset="0"/>
                  <a:ea typeface="Calibri" panose="020F0502020204030204" pitchFamily="34" charset="0"/>
                  <a:cs typeface="Lato" panose="020F0502020204030203" pitchFamily="34" charset="0"/>
                </a:rPr>
                <a:t> situados em seu Estado da federação ou outro mais próximo.</a:t>
              </a:r>
            </a:p>
          </p:txBody>
        </p:sp>
        <p:cxnSp>
          <p:nvCxnSpPr>
            <p:cNvPr id="12" name="Conector reto 11">
              <a:extLst>
                <a:ext uri="{FF2B5EF4-FFF2-40B4-BE49-F238E27FC236}">
                  <a16:creationId xmlns:a16="http://schemas.microsoft.com/office/drawing/2014/main" id="{10DADE18-7740-4B8A-A80A-8AB2B0C9ED76}"/>
                </a:ext>
              </a:extLst>
            </p:cNvPr>
            <p:cNvCxnSpPr>
              <a:cxnSpLocks/>
            </p:cNvCxnSpPr>
            <p:nvPr/>
          </p:nvCxnSpPr>
          <p:spPr>
            <a:xfrm>
              <a:off x="675186" y="1470463"/>
              <a:ext cx="0" cy="967937"/>
            </a:xfrm>
            <a:prstGeom prst="line">
              <a:avLst/>
            </a:prstGeom>
            <a:ln w="28575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0" name="Agrupar 49">
              <a:extLst>
                <a:ext uri="{FF2B5EF4-FFF2-40B4-BE49-F238E27FC236}">
                  <a16:creationId xmlns:a16="http://schemas.microsoft.com/office/drawing/2014/main" id="{2E0B6ADA-4AE4-48E9-990C-384E06E0B677}"/>
                </a:ext>
              </a:extLst>
            </p:cNvPr>
            <p:cNvGrpSpPr/>
            <p:nvPr/>
          </p:nvGrpSpPr>
          <p:grpSpPr>
            <a:xfrm>
              <a:off x="1097209" y="1972508"/>
              <a:ext cx="5501640" cy="1237496"/>
              <a:chOff x="655320" y="2525679"/>
              <a:chExt cx="5501640" cy="1237496"/>
            </a:xfrm>
          </p:grpSpPr>
          <p:sp>
            <p:nvSpPr>
              <p:cNvPr id="41" name="CaixaDeTexto 40">
                <a:extLst>
                  <a:ext uri="{FF2B5EF4-FFF2-40B4-BE49-F238E27FC236}">
                    <a16:creationId xmlns:a16="http://schemas.microsoft.com/office/drawing/2014/main" id="{C375A2C7-ED82-4C39-B516-DC1A45A89083}"/>
                  </a:ext>
                </a:extLst>
              </p:cNvPr>
              <p:cNvSpPr txBox="1"/>
              <p:nvPr/>
            </p:nvSpPr>
            <p:spPr>
              <a:xfrm>
                <a:off x="784860" y="2623267"/>
                <a:ext cx="5242559" cy="1056443"/>
              </a:xfrm>
              <a:prstGeom prst="rect">
                <a:avLst/>
              </a:prstGeom>
              <a:solidFill>
                <a:srgbClr val="F8CBAD"/>
              </a:solidFill>
              <a:ln w="6350">
                <a:noFill/>
              </a:ln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</a:pPr>
                <a:r>
                  <a:rPr lang="pt-BR" sz="1400" dirty="0">
                    <a:effectLst/>
                    <a:latin typeface="Lato" panose="020F0502020204030203" pitchFamily="34" charset="0"/>
                    <a:ea typeface="Calibri" panose="020F0502020204030204" pitchFamily="34" charset="0"/>
                    <a:cs typeface="Lato" panose="020F0502020204030203" pitchFamily="34" charset="0"/>
                  </a:rPr>
                  <a:t>Para oferecermos algumas dessas funcionalidades, poderá ser necessário inserir seus dados pessoais. Por favor, acesse a nossa Política de Privacidade para saber como tratamos seus dados pessoais.</a:t>
                </a:r>
              </a:p>
            </p:txBody>
          </p:sp>
          <p:sp>
            <p:nvSpPr>
              <p:cNvPr id="42" name="Retângulo 41">
                <a:extLst>
                  <a:ext uri="{FF2B5EF4-FFF2-40B4-BE49-F238E27FC236}">
                    <a16:creationId xmlns:a16="http://schemas.microsoft.com/office/drawing/2014/main" id="{EE5BBFBE-9E88-4380-84E8-52103D93C6A1}"/>
                  </a:ext>
                </a:extLst>
              </p:cNvPr>
              <p:cNvSpPr/>
              <p:nvPr/>
            </p:nvSpPr>
            <p:spPr>
              <a:xfrm>
                <a:off x="655320" y="2525679"/>
                <a:ext cx="5501640" cy="1237496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  <p:cxnSp>
          <p:nvCxnSpPr>
            <p:cNvPr id="51" name="Conector reto 50">
              <a:extLst>
                <a:ext uri="{FF2B5EF4-FFF2-40B4-BE49-F238E27FC236}">
                  <a16:creationId xmlns:a16="http://schemas.microsoft.com/office/drawing/2014/main" id="{646EDCA0-3136-40CC-B901-DB705A0D1E5E}"/>
                </a:ext>
              </a:extLst>
            </p:cNvPr>
            <p:cNvCxnSpPr>
              <a:cxnSpLocks/>
            </p:cNvCxnSpPr>
            <p:nvPr/>
          </p:nvCxnSpPr>
          <p:spPr>
            <a:xfrm>
              <a:off x="675186" y="2421838"/>
              <a:ext cx="422023" cy="0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Agrupar 56">
            <a:extLst>
              <a:ext uri="{FF2B5EF4-FFF2-40B4-BE49-F238E27FC236}">
                <a16:creationId xmlns:a16="http://schemas.microsoft.com/office/drawing/2014/main" id="{0498B088-986F-4C14-95F4-97294B0A8FF8}"/>
              </a:ext>
            </a:extLst>
          </p:cNvPr>
          <p:cNvGrpSpPr/>
          <p:nvPr/>
        </p:nvGrpSpPr>
        <p:grpSpPr>
          <a:xfrm>
            <a:off x="0" y="9768721"/>
            <a:ext cx="5897880" cy="374571"/>
            <a:chOff x="0" y="1198512"/>
            <a:chExt cx="5897880" cy="374571"/>
          </a:xfrm>
        </p:grpSpPr>
        <p:sp>
          <p:nvSpPr>
            <p:cNvPr id="58" name="CaixaDeTexto 57">
              <a:extLst>
                <a:ext uri="{FF2B5EF4-FFF2-40B4-BE49-F238E27FC236}">
                  <a16:creationId xmlns:a16="http://schemas.microsoft.com/office/drawing/2014/main" id="{C93263A9-D45A-4BB4-BFF4-0118C555FAB6}"/>
                </a:ext>
              </a:extLst>
            </p:cNvPr>
            <p:cNvSpPr txBox="1"/>
            <p:nvPr/>
          </p:nvSpPr>
          <p:spPr>
            <a:xfrm>
              <a:off x="655320" y="1198512"/>
              <a:ext cx="5242560" cy="374571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dirty="0">
                  <a:latin typeface="Raleway Light" pitchFamily="2" charset="0"/>
                </a:rPr>
                <a:t>PROPRIEDADE INTELECTUAL</a:t>
              </a:r>
            </a:p>
          </p:txBody>
        </p:sp>
        <p:cxnSp>
          <p:nvCxnSpPr>
            <p:cNvPr id="59" name="Conector reto 58">
              <a:extLst>
                <a:ext uri="{FF2B5EF4-FFF2-40B4-BE49-F238E27FC236}">
                  <a16:creationId xmlns:a16="http://schemas.microsoft.com/office/drawing/2014/main" id="{99729844-C867-466D-A2BC-1F8F84273CCA}"/>
                </a:ext>
              </a:extLst>
            </p:cNvPr>
            <p:cNvCxnSpPr>
              <a:cxnSpLocks/>
              <a:endCxn id="58" idx="1"/>
            </p:cNvCxnSpPr>
            <p:nvPr/>
          </p:nvCxnSpPr>
          <p:spPr>
            <a:xfrm>
              <a:off x="0" y="1385798"/>
              <a:ext cx="655320" cy="0"/>
            </a:xfrm>
            <a:prstGeom prst="line">
              <a:avLst/>
            </a:prstGeom>
            <a:ln w="28575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CaixaDeTexto 60">
            <a:extLst>
              <a:ext uri="{FF2B5EF4-FFF2-40B4-BE49-F238E27FC236}">
                <a16:creationId xmlns:a16="http://schemas.microsoft.com/office/drawing/2014/main" id="{8EDAD97A-E9D3-415E-BD83-EBD53B7C299F}"/>
              </a:ext>
            </a:extLst>
          </p:cNvPr>
          <p:cNvSpPr txBox="1"/>
          <p:nvPr/>
        </p:nvSpPr>
        <p:spPr>
          <a:xfrm>
            <a:off x="327660" y="10451828"/>
            <a:ext cx="5242560" cy="1304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t-BR" sz="14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Lato" panose="020F0502020204030203" pitchFamily="34" charset="0"/>
              </a:rPr>
              <a:t>A permissão para que você utilize nosso site não significa a transferência de direitos de propriedade intelectual. Dessa forma, você concorda que nenhum direito de propriedade intelectual d</a:t>
            </a:r>
            <a:r>
              <a:rPr lang="pt-BR" sz="1400" dirty="0">
                <a:latin typeface="Lato" panose="020F0502020204030203" pitchFamily="34" charset="0"/>
              </a:rPr>
              <a:t>a </a:t>
            </a:r>
            <a:r>
              <a:rPr lang="pt-BR" sz="1400" dirty="0" err="1">
                <a:effectLst/>
                <a:latin typeface="Lato" panose="020F0502020204030203" pitchFamily="34" charset="0"/>
                <a:ea typeface="Calibri" panose="020F0502020204030204" pitchFamily="34" charset="0"/>
                <a:cs typeface="Lato" panose="020F0502020204030203" pitchFamily="34" charset="0"/>
              </a:rPr>
              <a:t>Farmarin</a:t>
            </a:r>
            <a:r>
              <a:rPr lang="pt-BR" sz="14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Lato" panose="020F0502020204030203" pitchFamily="34" charset="0"/>
              </a:rPr>
              <a:t> será cedido para você por meio do uso deste site, na medida da Lei nº 9.279/96.</a:t>
            </a:r>
          </a:p>
        </p:txBody>
      </p:sp>
      <p:pic>
        <p:nvPicPr>
          <p:cNvPr id="7" name="Imagem 6" descr="Forma&#10;&#10;Descrição gerada automaticamente com confiança baixa">
            <a:extLst>
              <a:ext uri="{FF2B5EF4-FFF2-40B4-BE49-F238E27FC236}">
                <a16:creationId xmlns:a16="http://schemas.microsoft.com/office/drawing/2014/main" id="{9A99BDAB-54A1-48EF-B9A0-D3B98DDA9E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8006" y="4459911"/>
            <a:ext cx="812954" cy="812954"/>
          </a:xfrm>
          <a:prstGeom prst="rect">
            <a:avLst/>
          </a:prstGeom>
        </p:spPr>
      </p:pic>
      <p:pic>
        <p:nvPicPr>
          <p:cNvPr id="9" name="Imagem 8" descr="Forma&#10;&#10;Descrição gerada automaticamente com confiança baixa">
            <a:extLst>
              <a:ext uri="{FF2B5EF4-FFF2-40B4-BE49-F238E27FC236}">
                <a16:creationId xmlns:a16="http://schemas.microsoft.com/office/drawing/2014/main" id="{AC1E7A8E-71C9-4754-BE48-18BAB628C1A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5906" y="10373975"/>
            <a:ext cx="1058108" cy="1058108"/>
          </a:xfrm>
          <a:prstGeom prst="rect">
            <a:avLst/>
          </a:prstGeom>
        </p:spPr>
      </p:pic>
      <p:sp>
        <p:nvSpPr>
          <p:cNvPr id="32" name="CaixaDeTexto 31">
            <a:extLst>
              <a:ext uri="{FF2B5EF4-FFF2-40B4-BE49-F238E27FC236}">
                <a16:creationId xmlns:a16="http://schemas.microsoft.com/office/drawing/2014/main" id="{9C0B90E2-9AA3-4C4D-9BFA-0903CE19C53F}"/>
              </a:ext>
            </a:extLst>
          </p:cNvPr>
          <p:cNvSpPr txBox="1"/>
          <p:nvPr/>
        </p:nvSpPr>
        <p:spPr>
          <a:xfrm>
            <a:off x="173684" y="6040660"/>
            <a:ext cx="6420466" cy="1304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just">
              <a:lnSpc>
                <a:spcPct val="115000"/>
              </a:lnSpc>
            </a:pPr>
            <a:r>
              <a:rPr lang="pt-BR" sz="1400" dirty="0">
                <a:latin typeface="Lato" panose="020F0502020204030203" pitchFamily="34" charset="0"/>
              </a:rPr>
              <a:t>O site é fornecido e aceito no estado técnico e de perfeição em que se encontra, razão pela qual não responde a </a:t>
            </a:r>
            <a:r>
              <a:rPr lang="pt-BR" sz="1400" dirty="0" err="1">
                <a:effectLst/>
                <a:latin typeface="Lato" panose="020F0502020204030203" pitchFamily="34" charset="0"/>
                <a:ea typeface="Calibri" panose="020F0502020204030204" pitchFamily="34" charset="0"/>
                <a:cs typeface="Lato" panose="020F0502020204030203" pitchFamily="34" charset="0"/>
              </a:rPr>
              <a:t>Farmarin</a:t>
            </a:r>
            <a:r>
              <a:rPr lang="pt-BR" sz="14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Lato" panose="020F0502020204030203" pitchFamily="34" charset="0"/>
              </a:rPr>
              <a:t> </a:t>
            </a:r>
            <a:r>
              <a:rPr lang="pt-BR" sz="1400" dirty="0">
                <a:latin typeface="Lato" panose="020F0502020204030203" pitchFamily="34" charset="0"/>
              </a:rPr>
              <a:t>por nenhuma outra garantia, inclusive de qualidade, de funcionamento da internet, de produtividade ou resultados, ou referentes a quaisquer outros ajustes ou adequações não acordadas minuciosamente entre as partes. </a:t>
            </a:r>
          </a:p>
        </p:txBody>
      </p:sp>
    </p:spTree>
    <p:extLst>
      <p:ext uri="{BB962C8B-B14F-4D97-AF65-F5344CB8AC3E}">
        <p14:creationId xmlns:p14="http://schemas.microsoft.com/office/powerpoint/2010/main" val="2503046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aixaDeTexto 17">
            <a:extLst>
              <a:ext uri="{FF2B5EF4-FFF2-40B4-BE49-F238E27FC236}">
                <a16:creationId xmlns:a16="http://schemas.microsoft.com/office/drawing/2014/main" id="{3478ED8D-7609-42D4-99C7-DD98D19E08CB}"/>
              </a:ext>
            </a:extLst>
          </p:cNvPr>
          <p:cNvSpPr txBox="1"/>
          <p:nvPr/>
        </p:nvSpPr>
        <p:spPr>
          <a:xfrm>
            <a:off x="464820" y="432544"/>
            <a:ext cx="5837402" cy="10620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t-BR" sz="1400" dirty="0">
                <a:latin typeface="Lato" panose="020F0502020204030203" pitchFamily="34" charset="0"/>
              </a:rPr>
              <a:t>As funcionalidades da plataforma são oferecidas na forma de prestação de serviços, não conferindo ao Usuário </a:t>
            </a:r>
            <a:r>
              <a:rPr lang="pt-PT" sz="1400" dirty="0">
                <a:latin typeface="Lato" panose="020F0502020204030203" pitchFamily="34" charset="0"/>
              </a:rPr>
              <a:t>nenhum</a:t>
            </a:r>
            <a:r>
              <a:rPr lang="pt-BR" sz="1400" dirty="0">
                <a:latin typeface="Lato" panose="020F0502020204030203" pitchFamily="34" charset="0"/>
              </a:rPr>
              <a:t> direito sobre o software relacionado ao site ou sobre as estruturas tecnológicas que a sustentam. </a:t>
            </a:r>
            <a:endParaRPr lang="pt-BR" sz="1400" dirty="0">
              <a:effectLst/>
              <a:latin typeface="Lato" panose="020F0502020204030203" pitchFamily="34" charset="0"/>
              <a:ea typeface="Calibri" panose="020F0502020204030204" pitchFamily="34" charset="0"/>
              <a:cs typeface="Lato" panose="020F0502020204030203" pitchFamily="34" charset="0"/>
            </a:endParaRPr>
          </a:p>
        </p:txBody>
      </p:sp>
      <p:grpSp>
        <p:nvGrpSpPr>
          <p:cNvPr id="33" name="Agrupar 32">
            <a:extLst>
              <a:ext uri="{FF2B5EF4-FFF2-40B4-BE49-F238E27FC236}">
                <a16:creationId xmlns:a16="http://schemas.microsoft.com/office/drawing/2014/main" id="{3A644CE6-16FD-454C-A703-5CFB8CF203D9}"/>
              </a:ext>
            </a:extLst>
          </p:cNvPr>
          <p:cNvGrpSpPr/>
          <p:nvPr/>
        </p:nvGrpSpPr>
        <p:grpSpPr>
          <a:xfrm>
            <a:off x="0" y="2897136"/>
            <a:ext cx="5914269" cy="374571"/>
            <a:chOff x="-16389" y="1198512"/>
            <a:chExt cx="5914269" cy="374571"/>
          </a:xfrm>
        </p:grpSpPr>
        <p:sp>
          <p:nvSpPr>
            <p:cNvPr id="34" name="CaixaDeTexto 33">
              <a:extLst>
                <a:ext uri="{FF2B5EF4-FFF2-40B4-BE49-F238E27FC236}">
                  <a16:creationId xmlns:a16="http://schemas.microsoft.com/office/drawing/2014/main" id="{7034CAB3-3A12-4509-92F5-103A870B48E9}"/>
                </a:ext>
              </a:extLst>
            </p:cNvPr>
            <p:cNvSpPr txBox="1"/>
            <p:nvPr/>
          </p:nvSpPr>
          <p:spPr>
            <a:xfrm>
              <a:off x="655320" y="1198512"/>
              <a:ext cx="5242560" cy="374571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dirty="0">
                  <a:latin typeface="Raleway Light" pitchFamily="2" charset="0"/>
                </a:rPr>
                <a:t>POLÍTICA DE COOKIES</a:t>
              </a:r>
            </a:p>
          </p:txBody>
        </p:sp>
        <p:cxnSp>
          <p:nvCxnSpPr>
            <p:cNvPr id="35" name="Conector reto 34">
              <a:extLst>
                <a:ext uri="{FF2B5EF4-FFF2-40B4-BE49-F238E27FC236}">
                  <a16:creationId xmlns:a16="http://schemas.microsoft.com/office/drawing/2014/main" id="{AA33BBA6-8663-4F3C-B90F-2CFD9A906F6F}"/>
                </a:ext>
              </a:extLst>
            </p:cNvPr>
            <p:cNvCxnSpPr>
              <a:cxnSpLocks/>
              <a:endCxn id="34" idx="1"/>
            </p:cNvCxnSpPr>
            <p:nvPr/>
          </p:nvCxnSpPr>
          <p:spPr>
            <a:xfrm>
              <a:off x="-16389" y="1385798"/>
              <a:ext cx="671709" cy="0"/>
            </a:xfrm>
            <a:prstGeom prst="line">
              <a:avLst/>
            </a:prstGeom>
            <a:ln w="28575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CaixaDeTexto 66">
            <a:extLst>
              <a:ext uri="{FF2B5EF4-FFF2-40B4-BE49-F238E27FC236}">
                <a16:creationId xmlns:a16="http://schemas.microsoft.com/office/drawing/2014/main" id="{573F1277-CA38-47AD-93E7-A4DAFDE28B16}"/>
              </a:ext>
            </a:extLst>
          </p:cNvPr>
          <p:cNvSpPr txBox="1"/>
          <p:nvPr/>
        </p:nvSpPr>
        <p:spPr>
          <a:xfrm>
            <a:off x="1385934" y="1537786"/>
            <a:ext cx="5185720" cy="954107"/>
          </a:xfrm>
          <a:prstGeom prst="rect">
            <a:avLst/>
          </a:prstGeom>
          <a:solidFill>
            <a:srgbClr val="F8CBAD"/>
          </a:solidFill>
        </p:spPr>
        <p:txBody>
          <a:bodyPr wrap="square">
            <a:spAutoFit/>
          </a:bodyPr>
          <a:lstStyle/>
          <a:p>
            <a:pPr algn="just"/>
            <a:r>
              <a:rPr lang="pt-PT" sz="1400" dirty="0">
                <a:latin typeface="Lato" panose="020F0502020204030203" pitchFamily="34" charset="0"/>
              </a:rPr>
              <a:t>Qualquer melhoria incorporada à </a:t>
            </a:r>
            <a:r>
              <a:rPr lang="pt-BR" sz="1400" dirty="0">
                <a:latin typeface="Lato" panose="020F0502020204030203" pitchFamily="34" charset="0"/>
              </a:rPr>
              <a:t>plataforma</a:t>
            </a:r>
            <a:r>
              <a:rPr lang="pt-PT" sz="1400" dirty="0">
                <a:latin typeface="Lato" panose="020F0502020204030203" pitchFamily="34" charset="0"/>
              </a:rPr>
              <a:t>, ainda que por sugestão ou contratação do Usuário e/ou Empresa, salvo disposição em contrário, será sempre exclusivamente de propriedade da</a:t>
            </a:r>
            <a:r>
              <a:rPr lang="pt-BR" sz="1400" dirty="0">
                <a:latin typeface="Lato" panose="020F0502020204030203" pitchFamily="34" charset="0"/>
              </a:rPr>
              <a:t> </a:t>
            </a:r>
            <a:r>
              <a:rPr lang="pt-BR" sz="1400" b="1" dirty="0" err="1">
                <a:effectLst/>
                <a:latin typeface="Lato" panose="020F0502020204030203" pitchFamily="34" charset="0"/>
                <a:ea typeface="Calibri" panose="020F0502020204030204" pitchFamily="34" charset="0"/>
                <a:cs typeface="Lato" panose="020F0502020204030203" pitchFamily="34" charset="0"/>
              </a:rPr>
              <a:t>Farmarin</a:t>
            </a:r>
            <a:r>
              <a:rPr lang="pt-BR" sz="14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Lato" panose="020F0502020204030203" pitchFamily="34" charset="0"/>
              </a:rPr>
              <a:t>.</a:t>
            </a:r>
            <a:endParaRPr lang="pt-BR" sz="1400" dirty="0">
              <a:latin typeface="Lato" panose="020F0502020204030203" pitchFamily="34" charset="0"/>
            </a:endParaRP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D8729B99-87F4-4847-9B91-BD2A8F38FEB4}"/>
              </a:ext>
            </a:extLst>
          </p:cNvPr>
          <p:cNvSpPr txBox="1"/>
          <p:nvPr/>
        </p:nvSpPr>
        <p:spPr>
          <a:xfrm>
            <a:off x="464820" y="3518217"/>
            <a:ext cx="4830511" cy="1056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t-BR" sz="1400" dirty="0">
                <a:latin typeface="Lato" panose="020F0502020204030203" pitchFamily="34" charset="0"/>
                <a:ea typeface="Calibri" panose="020F0502020204030204" pitchFamily="34" charset="0"/>
                <a:cs typeface="Lato" panose="020F0502020204030203" pitchFamily="34" charset="0"/>
              </a:rPr>
              <a:t>Atualmente, no site da </a:t>
            </a:r>
            <a:r>
              <a:rPr lang="pt-BR" sz="1400" dirty="0" err="1">
                <a:latin typeface="Lato" panose="020F0502020204030203" pitchFamily="34" charset="0"/>
                <a:ea typeface="Calibri" panose="020F0502020204030204" pitchFamily="34" charset="0"/>
                <a:cs typeface="Lato" panose="020F0502020204030203" pitchFamily="34" charset="0"/>
              </a:rPr>
              <a:t>Farmarin</a:t>
            </a:r>
            <a:r>
              <a:rPr lang="pt-BR" sz="1400" dirty="0">
                <a:latin typeface="Lato" panose="020F0502020204030203" pitchFamily="34" charset="0"/>
                <a:ea typeface="Calibri" panose="020F0502020204030204" pitchFamily="34" charset="0"/>
                <a:cs typeface="Lato" panose="020F0502020204030203" pitchFamily="34" charset="0"/>
              </a:rPr>
              <a:t> não há coleta de dados de navegação. O uso de cookies se restringe a coleta de dados de sessão com a finalidade de o Usuário manifestar seu aceite. </a:t>
            </a:r>
            <a:endParaRPr lang="pt-BR" sz="1400" dirty="0">
              <a:effectLst/>
              <a:latin typeface="Lato" panose="020F0502020204030203" pitchFamily="34" charset="0"/>
              <a:ea typeface="Calibri" panose="020F0502020204030204" pitchFamily="34" charset="0"/>
              <a:cs typeface="Lato" panose="020F0502020204030203" pitchFamily="34" charset="0"/>
            </a:endParaRPr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B683FC07-C825-4E4E-8F1F-823150D64714}"/>
              </a:ext>
            </a:extLst>
          </p:cNvPr>
          <p:cNvGrpSpPr/>
          <p:nvPr/>
        </p:nvGrpSpPr>
        <p:grpSpPr>
          <a:xfrm>
            <a:off x="0" y="4729860"/>
            <a:ext cx="6882952" cy="1201068"/>
            <a:chOff x="0" y="5034658"/>
            <a:chExt cx="6882952" cy="1201068"/>
          </a:xfrm>
        </p:grpSpPr>
        <p:sp>
          <p:nvSpPr>
            <p:cNvPr id="38" name="Retângulo 37">
              <a:extLst>
                <a:ext uri="{FF2B5EF4-FFF2-40B4-BE49-F238E27FC236}">
                  <a16:creationId xmlns:a16="http://schemas.microsoft.com/office/drawing/2014/main" id="{32833A1C-9259-4BAA-AFFE-2611267D279E}"/>
                </a:ext>
              </a:extLst>
            </p:cNvPr>
            <p:cNvSpPr/>
            <p:nvPr/>
          </p:nvSpPr>
          <p:spPr>
            <a:xfrm>
              <a:off x="0" y="5034658"/>
              <a:ext cx="6882952" cy="12010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7" name="CaixaDeTexto 36">
              <a:extLst>
                <a:ext uri="{FF2B5EF4-FFF2-40B4-BE49-F238E27FC236}">
                  <a16:creationId xmlns:a16="http://schemas.microsoft.com/office/drawing/2014/main" id="{ADA5C7A5-6DEC-4751-8D75-579BDA35F613}"/>
                </a:ext>
              </a:extLst>
            </p:cNvPr>
            <p:cNvSpPr txBox="1"/>
            <p:nvPr/>
          </p:nvSpPr>
          <p:spPr>
            <a:xfrm>
              <a:off x="336250" y="5131320"/>
              <a:ext cx="6106834" cy="10564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>
                <a:lnSpc>
                  <a:spcPct val="115000"/>
                </a:lnSpc>
              </a:pPr>
              <a:r>
                <a:rPr lang="pt-BR" sz="1400" dirty="0">
                  <a:latin typeface="Lato" panose="020F0502020204030203" pitchFamily="34" charset="0"/>
                </a:rPr>
                <a:t>A </a:t>
              </a:r>
              <a:r>
                <a:rPr lang="pt-BR" sz="1400" dirty="0" err="1">
                  <a:effectLst/>
                  <a:latin typeface="Lato" panose="020F0502020204030203" pitchFamily="34" charset="0"/>
                  <a:ea typeface="Calibri" panose="020F0502020204030204" pitchFamily="34" charset="0"/>
                  <a:cs typeface="Lato" panose="020F0502020204030203" pitchFamily="34" charset="0"/>
                </a:rPr>
                <a:t>Farmarin</a:t>
              </a:r>
              <a:r>
                <a:rPr lang="pt-BR" sz="1400" dirty="0">
                  <a:effectLst/>
                  <a:latin typeface="Lato" panose="020F0502020204030203" pitchFamily="34" charset="0"/>
                  <a:ea typeface="Calibri" panose="020F0502020204030204" pitchFamily="34" charset="0"/>
                  <a:cs typeface="Lato" panose="020F0502020204030203" pitchFamily="34" charset="0"/>
                </a:rPr>
                <a:t>, prezando pela transparência no relacionamento com seus clientes, informa que, </a:t>
              </a:r>
              <a:r>
                <a:rPr lang="pt-BR" sz="1400" b="1" dirty="0">
                  <a:effectLst/>
                  <a:highlight>
                    <a:srgbClr val="F8CBAD"/>
                  </a:highlight>
                  <a:latin typeface="Lato" panose="020F0502020204030203" pitchFamily="34" charset="0"/>
                  <a:ea typeface="Calibri" panose="020F0502020204030204" pitchFamily="34" charset="0"/>
                  <a:cs typeface="Lato" panose="020F0502020204030203" pitchFamily="34" charset="0"/>
                </a:rPr>
                <a:t>em caso de alteração, você será informado por meio deste documento</a:t>
              </a:r>
              <a:r>
                <a:rPr lang="pt-BR" sz="1400" dirty="0">
                  <a:effectLst/>
                  <a:latin typeface="Lato" panose="020F0502020204030203" pitchFamily="34" charset="0"/>
                  <a:ea typeface="Calibri" panose="020F0502020204030204" pitchFamily="34" charset="0"/>
                  <a:cs typeface="Lato" panose="020F0502020204030203" pitchFamily="34" charset="0"/>
                </a:rPr>
                <a:t>. Por favor, certifique-se de acessar sempre a versão mais atualizada deste documento.</a:t>
              </a:r>
            </a:p>
          </p:txBody>
        </p:sp>
      </p:grpSp>
      <p:grpSp>
        <p:nvGrpSpPr>
          <p:cNvPr id="40" name="Agrupar 39">
            <a:extLst>
              <a:ext uri="{FF2B5EF4-FFF2-40B4-BE49-F238E27FC236}">
                <a16:creationId xmlns:a16="http://schemas.microsoft.com/office/drawing/2014/main" id="{CCABC926-5CFB-4D38-B64D-F2057453E216}"/>
              </a:ext>
            </a:extLst>
          </p:cNvPr>
          <p:cNvGrpSpPr/>
          <p:nvPr/>
        </p:nvGrpSpPr>
        <p:grpSpPr>
          <a:xfrm>
            <a:off x="0" y="6249011"/>
            <a:ext cx="5897880" cy="374571"/>
            <a:chOff x="0" y="1198512"/>
            <a:chExt cx="5897880" cy="374571"/>
          </a:xfrm>
        </p:grpSpPr>
        <p:sp>
          <p:nvSpPr>
            <p:cNvPr id="41" name="CaixaDeTexto 40">
              <a:extLst>
                <a:ext uri="{FF2B5EF4-FFF2-40B4-BE49-F238E27FC236}">
                  <a16:creationId xmlns:a16="http://schemas.microsoft.com/office/drawing/2014/main" id="{066C9946-F742-4C4F-9954-1AADD7529083}"/>
                </a:ext>
              </a:extLst>
            </p:cNvPr>
            <p:cNvSpPr txBox="1"/>
            <p:nvPr/>
          </p:nvSpPr>
          <p:spPr>
            <a:xfrm>
              <a:off x="655320" y="1198512"/>
              <a:ext cx="5242560" cy="374571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dirty="0">
                  <a:latin typeface="Raleway Light" pitchFamily="2" charset="0"/>
                </a:rPr>
                <a:t>MUDANÇAS NESTES TERMOS DE USO</a:t>
              </a:r>
            </a:p>
          </p:txBody>
        </p:sp>
        <p:cxnSp>
          <p:nvCxnSpPr>
            <p:cNvPr id="42" name="Conector reto 41">
              <a:extLst>
                <a:ext uri="{FF2B5EF4-FFF2-40B4-BE49-F238E27FC236}">
                  <a16:creationId xmlns:a16="http://schemas.microsoft.com/office/drawing/2014/main" id="{646A8EB1-CECF-4E73-A60E-80671B885C84}"/>
                </a:ext>
              </a:extLst>
            </p:cNvPr>
            <p:cNvCxnSpPr>
              <a:cxnSpLocks/>
              <a:endCxn id="41" idx="1"/>
            </p:cNvCxnSpPr>
            <p:nvPr/>
          </p:nvCxnSpPr>
          <p:spPr>
            <a:xfrm>
              <a:off x="0" y="1385797"/>
              <a:ext cx="655320" cy="1"/>
            </a:xfrm>
            <a:prstGeom prst="line">
              <a:avLst/>
            </a:prstGeom>
            <a:ln w="28575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269C30C6-BFE7-45A4-96D6-C576F1DEC9AD}"/>
              </a:ext>
            </a:extLst>
          </p:cNvPr>
          <p:cNvSpPr txBox="1"/>
          <p:nvPr/>
        </p:nvSpPr>
        <p:spPr>
          <a:xfrm>
            <a:off x="335854" y="6866700"/>
            <a:ext cx="5974080" cy="1304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t-BR" sz="1400" dirty="0">
                <a:effectLst/>
                <a:latin typeface="Lato" panose="020F0502020204030203" pitchFamily="34" charset="0"/>
                <a:ea typeface="Calibri" panose="020F0502020204030204" pitchFamily="34" charset="0"/>
                <a:cs typeface="Lato" panose="020F0502020204030203" pitchFamily="34" charset="0"/>
              </a:rPr>
              <a:t>Como estamos sempre buscando melhorar os nossos serviços e a forma como operamos, estes Termos de Uso podem passar por atualizações para refletir as melhorias realizadas. Desta forma, recomendamos a visita periódica desta página para que você tenha conhecimento sobre as modificações efetivadas. </a:t>
            </a: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44A845BA-55D3-4381-BCE7-882706C19DED}"/>
              </a:ext>
            </a:extLst>
          </p:cNvPr>
          <p:cNvGrpSpPr/>
          <p:nvPr/>
        </p:nvGrpSpPr>
        <p:grpSpPr>
          <a:xfrm>
            <a:off x="1111446" y="8394298"/>
            <a:ext cx="5432268" cy="2109971"/>
            <a:chOff x="1015194" y="8988813"/>
            <a:chExt cx="5432268" cy="2109971"/>
          </a:xfrm>
        </p:grpSpPr>
        <p:sp>
          <p:nvSpPr>
            <p:cNvPr id="49" name="Retângulo 48">
              <a:extLst>
                <a:ext uri="{FF2B5EF4-FFF2-40B4-BE49-F238E27FC236}">
                  <a16:creationId xmlns:a16="http://schemas.microsoft.com/office/drawing/2014/main" id="{9A97EF9C-0579-4AAE-AF75-A66689D20FCD}"/>
                </a:ext>
              </a:extLst>
            </p:cNvPr>
            <p:cNvSpPr/>
            <p:nvPr/>
          </p:nvSpPr>
          <p:spPr>
            <a:xfrm>
              <a:off x="1016555" y="10135769"/>
              <a:ext cx="5430907" cy="963015"/>
            </a:xfrm>
            <a:prstGeom prst="rect">
              <a:avLst/>
            </a:prstGeom>
            <a:solidFill>
              <a:srgbClr val="F8CB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9" name="Retângulo 38">
              <a:extLst>
                <a:ext uri="{FF2B5EF4-FFF2-40B4-BE49-F238E27FC236}">
                  <a16:creationId xmlns:a16="http://schemas.microsoft.com/office/drawing/2014/main" id="{043D7F3D-0A9C-4E21-BF7D-A57429C4DC42}"/>
                </a:ext>
              </a:extLst>
            </p:cNvPr>
            <p:cNvSpPr/>
            <p:nvPr/>
          </p:nvSpPr>
          <p:spPr>
            <a:xfrm>
              <a:off x="1015194" y="8988813"/>
              <a:ext cx="5430907" cy="963015"/>
            </a:xfrm>
            <a:prstGeom prst="rect">
              <a:avLst/>
            </a:prstGeom>
            <a:solidFill>
              <a:srgbClr val="F8CB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5" name="CaixaDeTexto 44">
              <a:extLst>
                <a:ext uri="{FF2B5EF4-FFF2-40B4-BE49-F238E27FC236}">
                  <a16:creationId xmlns:a16="http://schemas.microsoft.com/office/drawing/2014/main" id="{67BE22D3-D7D9-4D0F-99D2-C7C47EC64E8F}"/>
                </a:ext>
              </a:extLst>
            </p:cNvPr>
            <p:cNvSpPr txBox="1"/>
            <p:nvPr/>
          </p:nvSpPr>
          <p:spPr>
            <a:xfrm>
              <a:off x="1079637" y="10247051"/>
              <a:ext cx="5301047" cy="81432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lvl="1" algn="just">
                <a:lnSpc>
                  <a:spcPct val="115000"/>
                </a:lnSpc>
              </a:pPr>
              <a:r>
                <a:rPr lang="pt-PT" sz="1400" dirty="0">
                  <a:latin typeface="Lato" panose="020F0502020204030203" pitchFamily="34" charset="0"/>
                </a:rPr>
                <a:t>Desde já, todas as partes </a:t>
              </a:r>
              <a:r>
                <a:rPr lang="pt-BR" sz="1400" dirty="0">
                  <a:latin typeface="Lato" panose="020F0502020204030203" pitchFamily="34" charset="0"/>
                </a:rPr>
                <a:t>interessadas</a:t>
              </a:r>
              <a:r>
                <a:rPr lang="pt-PT" sz="1400" dirty="0">
                  <a:latin typeface="Lato" panose="020F0502020204030203" pitchFamily="34" charset="0"/>
                </a:rPr>
                <a:t> elegem o foro da Comarca da cidade de Guarulhos-SP, para dirimir eventuais </a:t>
              </a:r>
              <a:r>
                <a:rPr lang="pt-BR" sz="1400" dirty="0">
                  <a:latin typeface="Lato" panose="020F0502020204030203" pitchFamily="34" charset="0"/>
                </a:rPr>
                <a:t>controvérsias</a:t>
              </a:r>
              <a:r>
                <a:rPr lang="pt-PT" sz="1400" dirty="0">
                  <a:latin typeface="Lato" panose="020F0502020204030203" pitchFamily="34" charset="0"/>
                </a:rPr>
                <a:t> existentes em decorrência da utilização da Plataforma.</a:t>
              </a:r>
              <a:endParaRPr lang="pt-BR" sz="1400" dirty="0">
                <a:latin typeface="Lato" panose="020F0502020204030203" pitchFamily="34" charset="0"/>
              </a:endParaRPr>
            </a:p>
          </p:txBody>
        </p:sp>
        <p:sp>
          <p:nvSpPr>
            <p:cNvPr id="48" name="CaixaDeTexto 47">
              <a:extLst>
                <a:ext uri="{FF2B5EF4-FFF2-40B4-BE49-F238E27FC236}">
                  <a16:creationId xmlns:a16="http://schemas.microsoft.com/office/drawing/2014/main" id="{2BC4C896-1125-4DAD-8FEA-B81B5DE98D77}"/>
                </a:ext>
              </a:extLst>
            </p:cNvPr>
            <p:cNvSpPr txBox="1"/>
            <p:nvPr/>
          </p:nvSpPr>
          <p:spPr>
            <a:xfrm>
              <a:off x="1079637" y="9108232"/>
              <a:ext cx="5222585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 fontAlgn="base"/>
              <a:r>
                <a:rPr lang="pt-PT" sz="1400" dirty="0">
                  <a:latin typeface="Lato" panose="020F0502020204030203" pitchFamily="34" charset="0"/>
                </a:rPr>
                <a:t>Quaisquer dúvidas, sugestões ou reclamações a respeito dos presentes Termos de Uso poderão ser dirigidas ao seguinte canal de comunicação dos Usuários: </a:t>
              </a:r>
              <a:r>
                <a:rPr lang="pt-PT" sz="1400" b="1" u="sng" dirty="0">
                  <a:latin typeface="Lato" panose="020F0502020204030203" pitchFamily="34" charset="0"/>
                </a:rPr>
                <a:t>dpo@farmarin.com.br</a:t>
              </a:r>
              <a:r>
                <a:rPr lang="pt-PT" sz="1400" b="1" dirty="0">
                  <a:latin typeface="Lato" panose="020F0502020204030203" pitchFamily="34" charset="0"/>
                </a:rPr>
                <a:t>.</a:t>
              </a:r>
              <a:endParaRPr lang="pt-BR" sz="1400" b="1" dirty="0">
                <a:ln>
                  <a:solidFill>
                    <a:srgbClr val="92D050"/>
                  </a:solidFill>
                </a:ln>
                <a:solidFill>
                  <a:srgbClr val="FFFF00"/>
                </a:solidFill>
                <a:latin typeface="Lato" panose="020F0502020204030203" pitchFamily="34" charset="0"/>
              </a:endParaRPr>
            </a:p>
          </p:txBody>
        </p:sp>
      </p:grpSp>
      <p:pic>
        <p:nvPicPr>
          <p:cNvPr id="1026" name="Picture 2" descr="Cookie  free icon">
            <a:extLst>
              <a:ext uri="{FF2B5EF4-FFF2-40B4-BE49-F238E27FC236}">
                <a16:creationId xmlns:a16="http://schemas.microsoft.com/office/drawing/2014/main" id="{0A70C4BE-520D-402B-B4F3-8EFDD94E28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8484" y="3478700"/>
            <a:ext cx="1053170" cy="1053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m 13" descr="Forma&#10;&#10;Descrição gerada automaticamente com confiança baixa">
            <a:extLst>
              <a:ext uri="{FF2B5EF4-FFF2-40B4-BE49-F238E27FC236}">
                <a16:creationId xmlns:a16="http://schemas.microsoft.com/office/drawing/2014/main" id="{F72A8558-3910-4D54-B917-5F473377D8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64" y="1553300"/>
            <a:ext cx="821678" cy="821678"/>
          </a:xfrm>
          <a:prstGeom prst="rect">
            <a:avLst/>
          </a:prstGeom>
        </p:spPr>
      </p:pic>
      <p:pic>
        <p:nvPicPr>
          <p:cNvPr id="16" name="Imagem 15" descr="Forma&#10;&#10;Descrição gerada automaticamente com confiança baixa">
            <a:extLst>
              <a:ext uri="{FF2B5EF4-FFF2-40B4-BE49-F238E27FC236}">
                <a16:creationId xmlns:a16="http://schemas.microsoft.com/office/drawing/2014/main" id="{E4570EDE-71DA-444E-ACB4-4F472D3AA9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819" y="8553887"/>
            <a:ext cx="663029" cy="663029"/>
          </a:xfrm>
          <a:prstGeom prst="rect">
            <a:avLst/>
          </a:prstGeom>
        </p:spPr>
      </p:pic>
      <p:pic>
        <p:nvPicPr>
          <p:cNvPr id="21" name="Imagem 20" descr="Forma&#10;&#10;Descrição gerada automaticamente com confiança baixa">
            <a:extLst>
              <a:ext uri="{FF2B5EF4-FFF2-40B4-BE49-F238E27FC236}">
                <a16:creationId xmlns:a16="http://schemas.microsoft.com/office/drawing/2014/main" id="{6345B81C-9818-424E-81D5-DB69B0F672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02" y="9675998"/>
            <a:ext cx="663029" cy="663029"/>
          </a:xfrm>
          <a:prstGeom prst="rect">
            <a:avLst/>
          </a:prstGeom>
        </p:spPr>
      </p:pic>
      <p:grpSp>
        <p:nvGrpSpPr>
          <p:cNvPr id="36" name="Agrupar 35">
            <a:extLst>
              <a:ext uri="{FF2B5EF4-FFF2-40B4-BE49-F238E27FC236}">
                <a16:creationId xmlns:a16="http://schemas.microsoft.com/office/drawing/2014/main" id="{D23E40C9-9ACB-47E5-B380-A11D4D99A44B}"/>
              </a:ext>
            </a:extLst>
          </p:cNvPr>
          <p:cNvGrpSpPr/>
          <p:nvPr/>
        </p:nvGrpSpPr>
        <p:grpSpPr>
          <a:xfrm>
            <a:off x="824283" y="10963351"/>
            <a:ext cx="5477939" cy="453272"/>
            <a:chOff x="502318" y="11532949"/>
            <a:chExt cx="6178926" cy="437718"/>
          </a:xfrm>
        </p:grpSpPr>
        <p:sp>
          <p:nvSpPr>
            <p:cNvPr id="43" name="CaixaDeTexto 42">
              <a:extLst>
                <a:ext uri="{FF2B5EF4-FFF2-40B4-BE49-F238E27FC236}">
                  <a16:creationId xmlns:a16="http://schemas.microsoft.com/office/drawing/2014/main" id="{6964FD33-738D-442F-B7E2-C51E28B4AB3A}"/>
                </a:ext>
              </a:extLst>
            </p:cNvPr>
            <p:cNvSpPr txBox="1"/>
            <p:nvPr/>
          </p:nvSpPr>
          <p:spPr>
            <a:xfrm>
              <a:off x="929014" y="11555728"/>
              <a:ext cx="5325533" cy="33046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l">
                <a:lnSpc>
                  <a:spcPct val="115000"/>
                </a:lnSpc>
                <a:spcAft>
                  <a:spcPts val="1000"/>
                </a:spcAft>
              </a:pPr>
              <a:r>
                <a:rPr lang="pt-BR" sz="1500" b="1" cap="all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DATA DA ÚLTIMA ATUALIZAÇÃO: </a:t>
              </a:r>
              <a:r>
                <a:rPr lang="pt-PT" sz="1500" b="1" cap="all" dirty="0">
                  <a:solidFill>
                    <a:srgbClr val="C00000"/>
                  </a:solidFill>
                  <a:effectLst/>
                  <a:highlight>
                    <a:srgbClr val="D3D3D3"/>
                  </a:highlight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02</a:t>
              </a:r>
              <a:r>
                <a:rPr lang="pt-PT" sz="1500" b="1" cap="all" dirty="0">
                  <a:solidFill>
                    <a:srgbClr val="C00000"/>
                  </a:solidFill>
                  <a:highlight>
                    <a:srgbClr val="D3D3D3"/>
                  </a:highlight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de julho de 2021</a:t>
              </a:r>
              <a:endParaRPr lang="pt-BR" sz="15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Retângulo 45">
              <a:extLst>
                <a:ext uri="{FF2B5EF4-FFF2-40B4-BE49-F238E27FC236}">
                  <a16:creationId xmlns:a16="http://schemas.microsoft.com/office/drawing/2014/main" id="{D500FD06-908B-4597-8590-2B1BD043BB9C}"/>
                </a:ext>
              </a:extLst>
            </p:cNvPr>
            <p:cNvSpPr/>
            <p:nvPr/>
          </p:nvSpPr>
          <p:spPr>
            <a:xfrm>
              <a:off x="502318" y="11532949"/>
              <a:ext cx="6178926" cy="437718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00" dirty="0"/>
            </a:p>
          </p:txBody>
        </p:sp>
      </p:grpSp>
      <p:pic>
        <p:nvPicPr>
          <p:cNvPr id="57" name="Imagem 56">
            <a:extLst>
              <a:ext uri="{FF2B5EF4-FFF2-40B4-BE49-F238E27FC236}">
                <a16:creationId xmlns:a16="http://schemas.microsoft.com/office/drawing/2014/main" id="{C0A26D32-CD6F-4C46-84AF-49A4AF5C408A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578" y="11476664"/>
            <a:ext cx="1384382" cy="704421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Imagem 27" descr="Ícone&#10;&#10;Descrição gerada automaticamente">
            <a:extLst>
              <a:ext uri="{FF2B5EF4-FFF2-40B4-BE49-F238E27FC236}">
                <a16:creationId xmlns:a16="http://schemas.microsoft.com/office/drawing/2014/main" id="{4A7C1B77-02DA-4D38-9755-74CC2E62548F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778" y="10645526"/>
            <a:ext cx="544461" cy="544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5852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731</TotalTime>
  <Words>900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Lato</vt:lpstr>
      <vt:lpstr>Raleway ExtraBold</vt:lpstr>
      <vt:lpstr>Raleway Light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Jéssica Rodrigues Pinheiro</dc:creator>
  <cp:lastModifiedBy>Camila Cipriano Lobo Mendes</cp:lastModifiedBy>
  <cp:revision>23</cp:revision>
  <dcterms:created xsi:type="dcterms:W3CDTF">2021-02-16T12:03:51Z</dcterms:created>
  <dcterms:modified xsi:type="dcterms:W3CDTF">2021-07-02T19:41:54Z</dcterms:modified>
</cp:coreProperties>
</file>